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DMwyL3sSqpAzZmFDqB6QxCBP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All stakeholders in NBS including parents, families, advocacy groups, healthcare professionals, researchers, and state NBS programs play important roles in LTFU. Our project includes an innovative approach based on computational social choice theory to assess families’ needs. We are engaging families with NBS identified SMA to tell identify and prioritize which data points are helpful to inform an assessment of medical home, health outcomes, and care coordination.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42" name="Google Shape;24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All stakeholders in NBS including parents, families, advocacy groups, healthcare professionals, researchers, and state NBS programs play important roles in LTFU. Our project includes an innovative approach based on computational social choice theory to assess families’ needs. We are engaging families with NBS identified SMA to tell identify and prioritize which data points are helpful to inform an assessment of medical home, health outcomes, and care coordination.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65" name="Google Shape;26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e745285fdd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e745285fdd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e745285fdd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e745285fdd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e745285fdd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2e745285fdd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e745285fdd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e745285fdd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2e745285fdd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e745285fd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e745285fd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2e745285fd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ACMG received a grant from HRSA </a:t>
            </a:r>
            <a:endParaRPr/>
          </a:p>
        </p:txBody>
      </p:sp>
      <p:sp>
        <p:nvSpPr>
          <p:cNvPr id="163" name="Google Shape;1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All stakeholders in NBS including parents, families, advocacy groups, healthcare professionals, researchers, and state NBS programs play important roles in LTFU. Our project includes an innovative approach based on computational social choice theory to assess families’ needs. We are engaging families with NBS identified SMA to tell identify and prioritize which data points are helpful to inform an assessment of medical home, health outcomes, and care coordination.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185" name="Google Shape;1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All stakeholders in NBS including parents, families, advocacy groups, healthcare professionals, researchers, and state NBS programs play important roles in LTFU. Our project includes an innovative approach based on computational social choice theory to assess families’ needs. We are engaging families with NBS identified SMA to tell identify and prioritize which data points are helpful to inform an assessment of medical home, health outcomes, and care coordination.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02" name="Google Shape;20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All stakeholders in NBS including parents, families, advocacy groups, healthcare professionals, researchers, and state NBS programs play important roles in LTFU. Our project includes an innovative approach based on computational social choice theory to assess families’ needs. We are engaging families with NBS identified SMA to tell identify and prioritize which data points are helpful to inform an assessment of medical home, health outcomes, and care coordination.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219" name="Google Shape;21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5" name="Shape 65"/>
        <p:cNvGrpSpPr/>
        <p:nvPr/>
      </p:nvGrpSpPr>
      <p:grpSpPr>
        <a:xfrm>
          <a:off x="0" y="0"/>
          <a:ext cx="0" cy="0"/>
          <a:chOff x="0" y="0"/>
          <a:chExt cx="0" cy="0"/>
        </a:xfrm>
      </p:grpSpPr>
      <p:sp>
        <p:nvSpPr>
          <p:cNvPr id="66" name="Google Shape;66;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0"/>
          <p:cNvSpPr/>
          <p:nvPr/>
        </p:nvSpPr>
        <p:spPr>
          <a:xfrm rot="5400000">
            <a:off x="5681574" y="338240"/>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9" name="Google Shape;69;p30"/>
          <p:cNvPicPr preferRelativeResize="0"/>
          <p:nvPr/>
        </p:nvPicPr>
        <p:blipFill rotWithShape="1">
          <a:blip r:embed="rId2">
            <a:alphaModFix/>
          </a:blip>
          <a:srcRect b="0" l="0" r="0" t="0"/>
          <a:stretch/>
        </p:blipFill>
        <p:spPr>
          <a:xfrm>
            <a:off x="1240133" y="6236199"/>
            <a:ext cx="977310" cy="545476"/>
          </a:xfrm>
          <a:prstGeom prst="rect">
            <a:avLst/>
          </a:prstGeom>
          <a:noFill/>
          <a:ln>
            <a:noFill/>
          </a:ln>
        </p:spPr>
      </p:pic>
      <p:pic>
        <p:nvPicPr>
          <p:cNvPr id="70" name="Google Shape;70;p30"/>
          <p:cNvPicPr preferRelativeResize="0"/>
          <p:nvPr/>
        </p:nvPicPr>
        <p:blipFill rotWithShape="1">
          <a:blip r:embed="rId3">
            <a:alphaModFix/>
          </a:blip>
          <a:srcRect b="0" l="0" r="0" t="0"/>
          <a:stretch/>
        </p:blipFill>
        <p:spPr>
          <a:xfrm>
            <a:off x="161601" y="6211006"/>
            <a:ext cx="977310" cy="545476"/>
          </a:xfrm>
          <a:prstGeom prst="rect">
            <a:avLst/>
          </a:prstGeom>
          <a:noFill/>
          <a:ln>
            <a:noFill/>
          </a:ln>
        </p:spPr>
      </p:pic>
      <p:cxnSp>
        <p:nvCxnSpPr>
          <p:cNvPr id="71" name="Google Shape;71;p30"/>
          <p:cNvCxnSpPr/>
          <p:nvPr/>
        </p:nvCxnSpPr>
        <p:spPr>
          <a:xfrm>
            <a:off x="1188374" y="6211006"/>
            <a:ext cx="0" cy="446468"/>
          </a:xfrm>
          <a:prstGeom prst="straightConnector1">
            <a:avLst/>
          </a:prstGeom>
          <a:noFill/>
          <a:ln cap="flat" cmpd="sng" w="9525">
            <a:solidFill>
              <a:schemeClr val="lt1"/>
            </a:solidFill>
            <a:prstDash val="solid"/>
            <a:miter lim="800000"/>
            <a:headEnd len="sm" w="sm" type="none"/>
            <a:tailEnd len="sm" w="sm" type="none"/>
          </a:ln>
        </p:spPr>
      </p:cxnSp>
      <p:sp>
        <p:nvSpPr>
          <p:cNvPr id="72" name="Google Shape;72;p30"/>
          <p:cNvSpPr txBox="1"/>
          <p:nvPr>
            <p:ph type="title"/>
          </p:nvPr>
        </p:nvSpPr>
        <p:spPr>
          <a:xfrm>
            <a:off x="838200" y="1365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3" name="Shape 73"/>
        <p:cNvGrpSpPr/>
        <p:nvPr/>
      </p:nvGrpSpPr>
      <p:grpSpPr>
        <a:xfrm>
          <a:off x="0" y="0"/>
          <a:ext cx="0" cy="0"/>
          <a:chOff x="0" y="0"/>
          <a:chExt cx="0" cy="0"/>
        </a:xfrm>
      </p:grpSpPr>
      <p:sp>
        <p:nvSpPr>
          <p:cNvPr id="74" name="Google Shape;74;p31"/>
          <p:cNvSpPr/>
          <p:nvPr/>
        </p:nvSpPr>
        <p:spPr>
          <a:xfrm rot="5400000">
            <a:off x="5681574" y="412937"/>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5" name="Google Shape;75;p31"/>
          <p:cNvPicPr preferRelativeResize="0"/>
          <p:nvPr/>
        </p:nvPicPr>
        <p:blipFill rotWithShape="1">
          <a:blip r:embed="rId2">
            <a:alphaModFix/>
          </a:blip>
          <a:srcRect b="0" l="0" r="0" t="0"/>
          <a:stretch/>
        </p:blipFill>
        <p:spPr>
          <a:xfrm>
            <a:off x="1240133" y="6236199"/>
            <a:ext cx="977310" cy="545476"/>
          </a:xfrm>
          <a:prstGeom prst="rect">
            <a:avLst/>
          </a:prstGeom>
          <a:noFill/>
          <a:ln>
            <a:noFill/>
          </a:ln>
        </p:spPr>
      </p:pic>
      <p:pic>
        <p:nvPicPr>
          <p:cNvPr id="76" name="Google Shape;76;p31"/>
          <p:cNvPicPr preferRelativeResize="0"/>
          <p:nvPr/>
        </p:nvPicPr>
        <p:blipFill rotWithShape="1">
          <a:blip r:embed="rId3">
            <a:alphaModFix/>
          </a:blip>
          <a:srcRect b="0" l="0" r="0" t="0"/>
          <a:stretch/>
        </p:blipFill>
        <p:spPr>
          <a:xfrm>
            <a:off x="161601" y="6211006"/>
            <a:ext cx="977310" cy="545476"/>
          </a:xfrm>
          <a:prstGeom prst="rect">
            <a:avLst/>
          </a:prstGeom>
          <a:noFill/>
          <a:ln>
            <a:noFill/>
          </a:ln>
        </p:spPr>
      </p:pic>
      <p:cxnSp>
        <p:nvCxnSpPr>
          <p:cNvPr id="77" name="Google Shape;77;p31"/>
          <p:cNvCxnSpPr/>
          <p:nvPr/>
        </p:nvCxnSpPr>
        <p:spPr>
          <a:xfrm>
            <a:off x="1188374" y="6211006"/>
            <a:ext cx="0" cy="446468"/>
          </a:xfrm>
          <a:prstGeom prst="straightConnector1">
            <a:avLst/>
          </a:prstGeom>
          <a:noFill/>
          <a:ln cap="flat" cmpd="sng" w="9525">
            <a:solidFill>
              <a:schemeClr val="lt1"/>
            </a:solidFill>
            <a:prstDash val="solid"/>
            <a:miter lim="800000"/>
            <a:headEnd len="sm" w="sm" type="none"/>
            <a:tailEnd len="sm" w="sm" type="none"/>
          </a:ln>
        </p:spPr>
      </p:cxnSp>
      <p:sp>
        <p:nvSpPr>
          <p:cNvPr id="78" name="Google Shape;78;p31"/>
          <p:cNvSpPr txBox="1"/>
          <p:nvPr>
            <p:ph type="title"/>
          </p:nvPr>
        </p:nvSpPr>
        <p:spPr>
          <a:xfrm>
            <a:off x="838200" y="1365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 name="Google Shape;82;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32"/>
          <p:cNvSpPr/>
          <p:nvPr/>
        </p:nvSpPr>
        <p:spPr>
          <a:xfrm rot="5400000">
            <a:off x="5681574" y="412937"/>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4" name="Google Shape;84;p32"/>
          <p:cNvPicPr preferRelativeResize="0"/>
          <p:nvPr/>
        </p:nvPicPr>
        <p:blipFill rotWithShape="1">
          <a:blip r:embed="rId2">
            <a:alphaModFix/>
          </a:blip>
          <a:srcRect b="0" l="0" r="0" t="0"/>
          <a:stretch/>
        </p:blipFill>
        <p:spPr>
          <a:xfrm>
            <a:off x="1240133" y="6236199"/>
            <a:ext cx="977310" cy="545476"/>
          </a:xfrm>
          <a:prstGeom prst="rect">
            <a:avLst/>
          </a:prstGeom>
          <a:noFill/>
          <a:ln>
            <a:noFill/>
          </a:ln>
        </p:spPr>
      </p:pic>
      <p:pic>
        <p:nvPicPr>
          <p:cNvPr id="85" name="Google Shape;85;p32"/>
          <p:cNvPicPr preferRelativeResize="0"/>
          <p:nvPr/>
        </p:nvPicPr>
        <p:blipFill rotWithShape="1">
          <a:blip r:embed="rId3">
            <a:alphaModFix/>
          </a:blip>
          <a:srcRect b="0" l="0" r="0" t="0"/>
          <a:stretch/>
        </p:blipFill>
        <p:spPr>
          <a:xfrm>
            <a:off x="161601" y="6211006"/>
            <a:ext cx="977310" cy="545476"/>
          </a:xfrm>
          <a:prstGeom prst="rect">
            <a:avLst/>
          </a:prstGeom>
          <a:noFill/>
          <a:ln>
            <a:noFill/>
          </a:ln>
        </p:spPr>
      </p:pic>
      <p:cxnSp>
        <p:nvCxnSpPr>
          <p:cNvPr id="86" name="Google Shape;86;p32"/>
          <p:cNvCxnSpPr/>
          <p:nvPr/>
        </p:nvCxnSpPr>
        <p:spPr>
          <a:xfrm>
            <a:off x="1188374" y="6211006"/>
            <a:ext cx="0" cy="44646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3"/>
          <p:cNvSpPr/>
          <p:nvPr>
            <p:ph idx="2" type="pic"/>
          </p:nvPr>
        </p:nvSpPr>
        <p:spPr>
          <a:xfrm>
            <a:off x="5183188" y="987425"/>
            <a:ext cx="6172200" cy="4873625"/>
          </a:xfrm>
          <a:prstGeom prst="rect">
            <a:avLst/>
          </a:prstGeom>
          <a:noFill/>
          <a:ln>
            <a:noFill/>
          </a:ln>
        </p:spPr>
      </p:sp>
      <p:sp>
        <p:nvSpPr>
          <p:cNvPr id="90" name="Google Shape;90;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33"/>
          <p:cNvSpPr/>
          <p:nvPr/>
        </p:nvSpPr>
        <p:spPr>
          <a:xfrm rot="5400000">
            <a:off x="5681574" y="412937"/>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2" name="Google Shape;92;p33"/>
          <p:cNvPicPr preferRelativeResize="0"/>
          <p:nvPr/>
        </p:nvPicPr>
        <p:blipFill rotWithShape="1">
          <a:blip r:embed="rId2">
            <a:alphaModFix/>
          </a:blip>
          <a:srcRect b="0" l="0" r="0" t="0"/>
          <a:stretch/>
        </p:blipFill>
        <p:spPr>
          <a:xfrm>
            <a:off x="1240133" y="6236199"/>
            <a:ext cx="977310" cy="545476"/>
          </a:xfrm>
          <a:prstGeom prst="rect">
            <a:avLst/>
          </a:prstGeom>
          <a:noFill/>
          <a:ln>
            <a:noFill/>
          </a:ln>
        </p:spPr>
      </p:pic>
      <p:pic>
        <p:nvPicPr>
          <p:cNvPr id="93" name="Google Shape;93;p33"/>
          <p:cNvPicPr preferRelativeResize="0"/>
          <p:nvPr/>
        </p:nvPicPr>
        <p:blipFill rotWithShape="1">
          <a:blip r:embed="rId3">
            <a:alphaModFix/>
          </a:blip>
          <a:srcRect b="0" l="0" r="0" t="0"/>
          <a:stretch/>
        </p:blipFill>
        <p:spPr>
          <a:xfrm>
            <a:off x="161601" y="6211006"/>
            <a:ext cx="977310" cy="545476"/>
          </a:xfrm>
          <a:prstGeom prst="rect">
            <a:avLst/>
          </a:prstGeom>
          <a:noFill/>
          <a:ln>
            <a:noFill/>
          </a:ln>
        </p:spPr>
      </p:pic>
      <p:cxnSp>
        <p:nvCxnSpPr>
          <p:cNvPr id="94" name="Google Shape;94;p33"/>
          <p:cNvCxnSpPr/>
          <p:nvPr/>
        </p:nvCxnSpPr>
        <p:spPr>
          <a:xfrm>
            <a:off x="1188374" y="6211006"/>
            <a:ext cx="0" cy="44646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21"/>
          <p:cNvSpPr txBox="1"/>
          <p:nvPr>
            <p:ph type="title"/>
          </p:nvPr>
        </p:nvSpPr>
        <p:spPr>
          <a:xfrm>
            <a:off x="2543504" y="21020"/>
            <a:ext cx="9490841"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21"/>
          <p:cNvSpPr txBox="1"/>
          <p:nvPr>
            <p:ph idx="1" type="body"/>
          </p:nvPr>
        </p:nvSpPr>
        <p:spPr>
          <a:xfrm>
            <a:off x="682625" y="1555750"/>
            <a:ext cx="10815638" cy="46767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p:cSld name="Main Title">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34"/>
          <p:cNvSpPr txBox="1"/>
          <p:nvPr>
            <p:ph type="title"/>
          </p:nvPr>
        </p:nvSpPr>
        <p:spPr>
          <a:xfrm>
            <a:off x="838199" y="4443639"/>
            <a:ext cx="1051560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35"/>
          <p:cNvSpPr txBox="1"/>
          <p:nvPr>
            <p:ph type="title"/>
          </p:nvPr>
        </p:nvSpPr>
        <p:spPr>
          <a:xfrm>
            <a:off x="2543504" y="21020"/>
            <a:ext cx="9490841"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36"/>
          <p:cNvSpPr txBox="1"/>
          <p:nvPr>
            <p:ph type="title"/>
          </p:nvPr>
        </p:nvSpPr>
        <p:spPr>
          <a:xfrm>
            <a:off x="2543504" y="21020"/>
            <a:ext cx="9490841"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6"/>
          <p:cNvSpPr txBox="1"/>
          <p:nvPr>
            <p:ph idx="1" type="body"/>
          </p:nvPr>
        </p:nvSpPr>
        <p:spPr>
          <a:xfrm>
            <a:off x="650875" y="1565275"/>
            <a:ext cx="5592763" cy="46672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2" name="Google Shape;122;p36"/>
          <p:cNvSpPr/>
          <p:nvPr>
            <p:ph idx="2" type="pic"/>
          </p:nvPr>
        </p:nvSpPr>
        <p:spPr>
          <a:xfrm>
            <a:off x="6400800" y="1565275"/>
            <a:ext cx="5422900" cy="466725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37"/>
          <p:cNvSpPr txBox="1"/>
          <p:nvPr>
            <p:ph type="title"/>
          </p:nvPr>
        </p:nvSpPr>
        <p:spPr>
          <a:xfrm>
            <a:off x="2543504" y="21020"/>
            <a:ext cx="9490841"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37"/>
          <p:cNvSpPr txBox="1"/>
          <p:nvPr>
            <p:ph idx="1" type="body"/>
          </p:nvPr>
        </p:nvSpPr>
        <p:spPr>
          <a:xfrm>
            <a:off x="650875" y="1565275"/>
            <a:ext cx="5592763" cy="46672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9" name="Google Shape;129;p37"/>
          <p:cNvSpPr/>
          <p:nvPr>
            <p:ph idx="2" type="chart"/>
          </p:nvPr>
        </p:nvSpPr>
        <p:spPr>
          <a:xfrm>
            <a:off x="6400800" y="1565275"/>
            <a:ext cx="5213350" cy="46672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3">
  <p:cSld name="Blank Slide 3">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16" name="Shape 16"/>
        <p:cNvGrpSpPr/>
        <p:nvPr/>
      </p:nvGrpSpPr>
      <p:grpSpPr>
        <a:xfrm>
          <a:off x="0" y="0"/>
          <a:ext cx="0" cy="0"/>
          <a:chOff x="0" y="0"/>
          <a:chExt cx="0" cy="0"/>
        </a:xfrm>
      </p:grpSpPr>
      <p:sp>
        <p:nvSpPr>
          <p:cNvPr id="17" name="Google Shape;17;p22"/>
          <p:cNvSpPr txBox="1"/>
          <p:nvPr>
            <p:ph type="title"/>
          </p:nvPr>
        </p:nvSpPr>
        <p:spPr>
          <a:xfrm>
            <a:off x="838200" y="1365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2"/>
          <p:cNvSpPr txBox="1"/>
          <p:nvPr>
            <p:ph idx="1" type="body"/>
          </p:nvPr>
        </p:nvSpPr>
        <p:spPr>
          <a:xfrm>
            <a:off x="838200" y="1660878"/>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2"/>
          <p:cNvSpPr/>
          <p:nvPr/>
        </p:nvSpPr>
        <p:spPr>
          <a:xfrm rot="5400000">
            <a:off x="5681574" y="412937"/>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 name="Google Shape;20;p22"/>
          <p:cNvPicPr preferRelativeResize="0"/>
          <p:nvPr/>
        </p:nvPicPr>
        <p:blipFill rotWithShape="1">
          <a:blip r:embed="rId2">
            <a:alphaModFix/>
          </a:blip>
          <a:srcRect b="0" l="0" r="0" t="0"/>
          <a:stretch/>
        </p:blipFill>
        <p:spPr>
          <a:xfrm>
            <a:off x="1240133" y="6236199"/>
            <a:ext cx="977310" cy="545476"/>
          </a:xfrm>
          <a:prstGeom prst="rect">
            <a:avLst/>
          </a:prstGeom>
          <a:noFill/>
          <a:ln>
            <a:noFill/>
          </a:ln>
        </p:spPr>
      </p:pic>
      <p:pic>
        <p:nvPicPr>
          <p:cNvPr id="21" name="Google Shape;21;p22"/>
          <p:cNvPicPr preferRelativeResize="0"/>
          <p:nvPr/>
        </p:nvPicPr>
        <p:blipFill rotWithShape="1">
          <a:blip r:embed="rId3">
            <a:alphaModFix/>
          </a:blip>
          <a:srcRect b="0" l="0" r="0" t="0"/>
          <a:stretch/>
        </p:blipFill>
        <p:spPr>
          <a:xfrm>
            <a:off x="161601" y="6211006"/>
            <a:ext cx="977310" cy="545476"/>
          </a:xfrm>
          <a:prstGeom prst="rect">
            <a:avLst/>
          </a:prstGeom>
          <a:noFill/>
          <a:ln>
            <a:noFill/>
          </a:ln>
        </p:spPr>
      </p:pic>
      <p:cxnSp>
        <p:nvCxnSpPr>
          <p:cNvPr id="22" name="Google Shape;22;p22"/>
          <p:cNvCxnSpPr/>
          <p:nvPr/>
        </p:nvCxnSpPr>
        <p:spPr>
          <a:xfrm>
            <a:off x="1188374" y="6211006"/>
            <a:ext cx="0" cy="44646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lide 4">
  <p:cSld name="1_Blank Slide 4">
    <p:bg>
      <p:bgPr>
        <a:blipFill>
          <a:blip r:embed="rId2">
            <a:alphaModFix/>
          </a:blip>
          <a:stretch>
            <a:fillRect/>
          </a:stretch>
        </a:blipFill>
      </p:bgPr>
    </p:bg>
    <p:spTree>
      <p:nvGrpSpPr>
        <p:cNvPr id="134" name="Shape 134"/>
        <p:cNvGrpSpPr/>
        <p:nvPr/>
      </p:nvGrpSpPr>
      <p:grpSpPr>
        <a:xfrm>
          <a:off x="0" y="0"/>
          <a:ext cx="0" cy="0"/>
          <a:chOff x="0" y="0"/>
          <a:chExt cx="0" cy="0"/>
        </a:xfrm>
      </p:grpSpPr>
      <p:sp>
        <p:nvSpPr>
          <p:cNvPr id="135" name="Google Shape;13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 name="Shape 23"/>
        <p:cNvGrpSpPr/>
        <p:nvPr/>
      </p:nvGrpSpPr>
      <p:grpSpPr>
        <a:xfrm>
          <a:off x="0" y="0"/>
          <a:ext cx="0" cy="0"/>
          <a:chOff x="0" y="0"/>
          <a:chExt cx="0" cy="0"/>
        </a:xfrm>
      </p:grpSpPr>
      <p:sp>
        <p:nvSpPr>
          <p:cNvPr id="24" name="Google Shape;24;p23"/>
          <p:cNvSpPr/>
          <p:nvPr/>
        </p:nvSpPr>
        <p:spPr>
          <a:xfrm rot="5400000">
            <a:off x="5681574" y="412937"/>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 name="Google Shape;25;p23"/>
          <p:cNvPicPr preferRelativeResize="0"/>
          <p:nvPr/>
        </p:nvPicPr>
        <p:blipFill rotWithShape="1">
          <a:blip r:embed="rId2">
            <a:alphaModFix/>
          </a:blip>
          <a:srcRect b="0" l="0" r="0" t="0"/>
          <a:stretch/>
        </p:blipFill>
        <p:spPr>
          <a:xfrm>
            <a:off x="1240133" y="6236199"/>
            <a:ext cx="977310" cy="545476"/>
          </a:xfrm>
          <a:prstGeom prst="rect">
            <a:avLst/>
          </a:prstGeom>
          <a:noFill/>
          <a:ln>
            <a:noFill/>
          </a:ln>
        </p:spPr>
      </p:pic>
      <p:pic>
        <p:nvPicPr>
          <p:cNvPr id="26" name="Google Shape;26;p23"/>
          <p:cNvPicPr preferRelativeResize="0"/>
          <p:nvPr/>
        </p:nvPicPr>
        <p:blipFill rotWithShape="1">
          <a:blip r:embed="rId3">
            <a:alphaModFix/>
          </a:blip>
          <a:srcRect b="0" l="0" r="0" t="0"/>
          <a:stretch/>
        </p:blipFill>
        <p:spPr>
          <a:xfrm>
            <a:off x="161601" y="6211006"/>
            <a:ext cx="977310" cy="545476"/>
          </a:xfrm>
          <a:prstGeom prst="rect">
            <a:avLst/>
          </a:prstGeom>
          <a:noFill/>
          <a:ln>
            <a:noFill/>
          </a:ln>
        </p:spPr>
      </p:pic>
      <p:cxnSp>
        <p:nvCxnSpPr>
          <p:cNvPr id="27" name="Google Shape;27;p23"/>
          <p:cNvCxnSpPr/>
          <p:nvPr/>
        </p:nvCxnSpPr>
        <p:spPr>
          <a:xfrm>
            <a:off x="1188374" y="6211006"/>
            <a:ext cx="0" cy="44646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8" name="Shape 28"/>
        <p:cNvGrpSpPr/>
        <p:nvPr/>
      </p:nvGrpSpPr>
      <p:grpSpPr>
        <a:xfrm>
          <a:off x="0" y="0"/>
          <a:ext cx="0" cy="0"/>
          <a:chOff x="0" y="0"/>
          <a:chExt cx="0" cy="0"/>
        </a:xfrm>
      </p:grpSpPr>
      <p:sp>
        <p:nvSpPr>
          <p:cNvPr id="29" name="Google Shape;29;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4"/>
          <p:cNvSpPr/>
          <p:nvPr/>
        </p:nvSpPr>
        <p:spPr>
          <a:xfrm rot="5400000">
            <a:off x="5681574" y="412937"/>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 name="Google Shape;34;p24"/>
          <p:cNvPicPr preferRelativeResize="0"/>
          <p:nvPr/>
        </p:nvPicPr>
        <p:blipFill rotWithShape="1">
          <a:blip r:embed="rId2">
            <a:alphaModFix/>
          </a:blip>
          <a:srcRect b="0" l="0" r="0" t="0"/>
          <a:stretch/>
        </p:blipFill>
        <p:spPr>
          <a:xfrm>
            <a:off x="1240133" y="6236199"/>
            <a:ext cx="977310" cy="545476"/>
          </a:xfrm>
          <a:prstGeom prst="rect">
            <a:avLst/>
          </a:prstGeom>
          <a:noFill/>
          <a:ln>
            <a:noFill/>
          </a:ln>
        </p:spPr>
      </p:pic>
      <p:pic>
        <p:nvPicPr>
          <p:cNvPr id="35" name="Google Shape;35;p24"/>
          <p:cNvPicPr preferRelativeResize="0"/>
          <p:nvPr/>
        </p:nvPicPr>
        <p:blipFill rotWithShape="1">
          <a:blip r:embed="rId3">
            <a:alphaModFix/>
          </a:blip>
          <a:srcRect b="0" l="0" r="0" t="0"/>
          <a:stretch/>
        </p:blipFill>
        <p:spPr>
          <a:xfrm>
            <a:off x="161601" y="6211006"/>
            <a:ext cx="977310" cy="545476"/>
          </a:xfrm>
          <a:prstGeom prst="rect">
            <a:avLst/>
          </a:prstGeom>
          <a:noFill/>
          <a:ln>
            <a:noFill/>
          </a:ln>
        </p:spPr>
      </p:pic>
      <p:cxnSp>
        <p:nvCxnSpPr>
          <p:cNvPr id="36" name="Google Shape;36;p24"/>
          <p:cNvCxnSpPr/>
          <p:nvPr/>
        </p:nvCxnSpPr>
        <p:spPr>
          <a:xfrm>
            <a:off x="1188374" y="6211006"/>
            <a:ext cx="0" cy="446468"/>
          </a:xfrm>
          <a:prstGeom prst="straightConnector1">
            <a:avLst/>
          </a:prstGeom>
          <a:noFill/>
          <a:ln cap="flat" cmpd="sng" w="9525">
            <a:solidFill>
              <a:schemeClr val="lt1"/>
            </a:solidFill>
            <a:prstDash val="solid"/>
            <a:miter lim="800000"/>
            <a:headEnd len="sm" w="sm" type="none"/>
            <a:tailEnd len="sm" w="sm" type="none"/>
          </a:ln>
        </p:spPr>
      </p:cxnSp>
      <p:sp>
        <p:nvSpPr>
          <p:cNvPr id="37" name="Google Shape;37;p24"/>
          <p:cNvSpPr txBox="1"/>
          <p:nvPr>
            <p:ph type="title"/>
          </p:nvPr>
        </p:nvSpPr>
        <p:spPr>
          <a:xfrm>
            <a:off x="838200" y="1365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8"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39" name="Shape 39"/>
        <p:cNvGrpSpPr/>
        <p:nvPr/>
      </p:nvGrpSpPr>
      <p:grpSpPr>
        <a:xfrm>
          <a:off x="0" y="0"/>
          <a:ext cx="0" cy="0"/>
          <a:chOff x="0" y="0"/>
          <a:chExt cx="0" cy="0"/>
        </a:xfrm>
      </p:grpSpPr>
      <p:sp>
        <p:nvSpPr>
          <p:cNvPr id="40" name="Google Shape;40;p26"/>
          <p:cNvSpPr/>
          <p:nvPr/>
        </p:nvSpPr>
        <p:spPr>
          <a:xfrm rot="5400000">
            <a:off x="5681574" y="412937"/>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1" name="Google Shape;41;p26"/>
          <p:cNvPicPr preferRelativeResize="0"/>
          <p:nvPr/>
        </p:nvPicPr>
        <p:blipFill rotWithShape="1">
          <a:blip r:embed="rId2">
            <a:alphaModFix/>
          </a:blip>
          <a:srcRect b="0" l="0" r="0" t="0"/>
          <a:stretch/>
        </p:blipFill>
        <p:spPr>
          <a:xfrm>
            <a:off x="1240133" y="6236199"/>
            <a:ext cx="977310" cy="545476"/>
          </a:xfrm>
          <a:prstGeom prst="rect">
            <a:avLst/>
          </a:prstGeom>
          <a:noFill/>
          <a:ln>
            <a:noFill/>
          </a:ln>
        </p:spPr>
      </p:pic>
      <p:pic>
        <p:nvPicPr>
          <p:cNvPr id="42" name="Google Shape;42;p26"/>
          <p:cNvPicPr preferRelativeResize="0"/>
          <p:nvPr/>
        </p:nvPicPr>
        <p:blipFill rotWithShape="1">
          <a:blip r:embed="rId3">
            <a:alphaModFix/>
          </a:blip>
          <a:srcRect b="0" l="0" r="0" t="0"/>
          <a:stretch/>
        </p:blipFill>
        <p:spPr>
          <a:xfrm>
            <a:off x="161601" y="6211006"/>
            <a:ext cx="977310" cy="545476"/>
          </a:xfrm>
          <a:prstGeom prst="rect">
            <a:avLst/>
          </a:prstGeom>
          <a:noFill/>
          <a:ln>
            <a:noFill/>
          </a:ln>
        </p:spPr>
      </p:pic>
      <p:cxnSp>
        <p:nvCxnSpPr>
          <p:cNvPr id="43" name="Google Shape;43;p26"/>
          <p:cNvCxnSpPr/>
          <p:nvPr/>
        </p:nvCxnSpPr>
        <p:spPr>
          <a:xfrm>
            <a:off x="1188374" y="6211006"/>
            <a:ext cx="0" cy="446468"/>
          </a:xfrm>
          <a:prstGeom prst="straightConnector1">
            <a:avLst/>
          </a:prstGeom>
          <a:noFill/>
          <a:ln cap="flat" cmpd="sng" w="9525">
            <a:solidFill>
              <a:schemeClr val="lt1"/>
            </a:solidFill>
            <a:prstDash val="solid"/>
            <a:miter lim="800000"/>
            <a:headEnd len="sm" w="sm" type="none"/>
            <a:tailEnd len="sm" w="sm" type="none"/>
          </a:ln>
        </p:spPr>
      </p:cxnSp>
      <p:sp>
        <p:nvSpPr>
          <p:cNvPr id="44" name="Google Shape;44;p26"/>
          <p:cNvSpPr txBox="1"/>
          <p:nvPr>
            <p:ph type="title"/>
          </p:nvPr>
        </p:nvSpPr>
        <p:spPr>
          <a:xfrm>
            <a:off x="838200" y="1365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6"/>
          <p:cNvSpPr txBox="1"/>
          <p:nvPr/>
        </p:nvSpPr>
        <p:spPr>
          <a:xfrm>
            <a:off x="758687" y="4281495"/>
            <a:ext cx="10185400"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This project is supported by the Health Resources and Services Administration (HRSA) of the U.S. Department of Health and Human Services (HHS) as part of an award totaling $977,500 with 0% percentage financed with non-governmental sources. The content are those of the author(s) and do not necessarily represent the official views of, nor endorsement, by HRSA, HHS, or U.S. Government. For more information, please visit HRSA.gov.</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p27"/>
          <p:cNvSpPr txBox="1"/>
          <p:nvPr>
            <p:ph type="ctrTitle"/>
          </p:nvPr>
        </p:nvSpPr>
        <p:spPr>
          <a:xfrm>
            <a:off x="1524000" y="1041400"/>
            <a:ext cx="9144000" cy="2387600"/>
          </a:xfrm>
          <a:prstGeom prst="rect">
            <a:avLst/>
          </a:prstGeom>
          <a:solidFill>
            <a:schemeClr val="dk2"/>
          </a:solid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49" name="Google Shape;49;p27"/>
          <p:cNvCxnSpPr/>
          <p:nvPr/>
        </p:nvCxnSpPr>
        <p:spPr>
          <a:xfrm>
            <a:off x="1188374" y="6211006"/>
            <a:ext cx="0" cy="446468"/>
          </a:xfrm>
          <a:prstGeom prst="straightConnector1">
            <a:avLst/>
          </a:prstGeom>
          <a:noFill/>
          <a:ln cap="flat" cmpd="sng" w="9525">
            <a:solidFill>
              <a:schemeClr val="lt1"/>
            </a:solidFill>
            <a:prstDash val="solid"/>
            <a:miter lim="800000"/>
            <a:headEnd len="sm" w="sm" type="none"/>
            <a:tailEnd len="sm" w="sm" type="none"/>
          </a:ln>
        </p:spPr>
      </p:cxnSp>
      <p:sp>
        <p:nvSpPr>
          <p:cNvPr id="50" name="Google Shape;50;p27"/>
          <p:cNvSpPr/>
          <p:nvPr/>
        </p:nvSpPr>
        <p:spPr>
          <a:xfrm rot="5400000">
            <a:off x="5681574" y="347574"/>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 name="Google Shape;51;p27"/>
          <p:cNvPicPr preferRelativeResize="0"/>
          <p:nvPr/>
        </p:nvPicPr>
        <p:blipFill rotWithShape="1">
          <a:blip r:embed="rId2">
            <a:alphaModFix/>
          </a:blip>
          <a:srcRect b="0" l="0" r="0" t="0"/>
          <a:stretch/>
        </p:blipFill>
        <p:spPr>
          <a:xfrm>
            <a:off x="1240133" y="6170836"/>
            <a:ext cx="977310" cy="545476"/>
          </a:xfrm>
          <a:prstGeom prst="rect">
            <a:avLst/>
          </a:prstGeom>
          <a:noFill/>
          <a:ln>
            <a:noFill/>
          </a:ln>
        </p:spPr>
      </p:pic>
      <p:pic>
        <p:nvPicPr>
          <p:cNvPr id="52" name="Google Shape;52;p27"/>
          <p:cNvPicPr preferRelativeResize="0"/>
          <p:nvPr/>
        </p:nvPicPr>
        <p:blipFill rotWithShape="1">
          <a:blip r:embed="rId3">
            <a:alphaModFix/>
          </a:blip>
          <a:srcRect b="0" l="0" r="0" t="0"/>
          <a:stretch/>
        </p:blipFill>
        <p:spPr>
          <a:xfrm>
            <a:off x="161601" y="6145643"/>
            <a:ext cx="977310" cy="545476"/>
          </a:xfrm>
          <a:prstGeom prst="rect">
            <a:avLst/>
          </a:prstGeom>
          <a:noFill/>
          <a:ln>
            <a:noFill/>
          </a:ln>
        </p:spPr>
      </p:pic>
      <p:cxnSp>
        <p:nvCxnSpPr>
          <p:cNvPr id="53" name="Google Shape;53;p27"/>
          <p:cNvCxnSpPr/>
          <p:nvPr/>
        </p:nvCxnSpPr>
        <p:spPr>
          <a:xfrm>
            <a:off x="1188374" y="6145643"/>
            <a:ext cx="0" cy="44646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54" name="Shape 54"/>
        <p:cNvGrpSpPr/>
        <p:nvPr/>
      </p:nvGrpSpPr>
      <p:grpSpPr>
        <a:xfrm>
          <a:off x="0" y="0"/>
          <a:ext cx="0" cy="0"/>
          <a:chOff x="0" y="0"/>
          <a:chExt cx="0" cy="0"/>
        </a:xfrm>
      </p:grpSpPr>
      <p:sp>
        <p:nvSpPr>
          <p:cNvPr id="55" name="Google Shape;55;p28"/>
          <p:cNvSpPr txBox="1"/>
          <p:nvPr>
            <p:ph type="title"/>
          </p:nvPr>
        </p:nvSpPr>
        <p:spPr>
          <a:xfrm>
            <a:off x="838200" y="1365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ph idx="1" type="body"/>
          </p:nvPr>
        </p:nvSpPr>
        <p:spPr>
          <a:xfrm>
            <a:off x="838200" y="1660878"/>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8"/>
          <p:cNvSpPr/>
          <p:nvPr/>
        </p:nvSpPr>
        <p:spPr>
          <a:xfrm rot="5400000">
            <a:off x="5681574" y="412937"/>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1" name="Google Shape;61;p29"/>
          <p:cNvSpPr/>
          <p:nvPr/>
        </p:nvSpPr>
        <p:spPr>
          <a:xfrm rot="5400000">
            <a:off x="5681574" y="412937"/>
            <a:ext cx="828852" cy="12192000"/>
          </a:xfrm>
          <a:prstGeom prst="rect">
            <a:avLst/>
          </a:prstGeom>
          <a:solidFill>
            <a:schemeClr val="dk2"/>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2" name="Google Shape;62;p29"/>
          <p:cNvPicPr preferRelativeResize="0"/>
          <p:nvPr/>
        </p:nvPicPr>
        <p:blipFill rotWithShape="1">
          <a:blip r:embed="rId2">
            <a:alphaModFix/>
          </a:blip>
          <a:srcRect b="0" l="0" r="0" t="0"/>
          <a:stretch/>
        </p:blipFill>
        <p:spPr>
          <a:xfrm>
            <a:off x="1240133" y="6236199"/>
            <a:ext cx="977310" cy="545476"/>
          </a:xfrm>
          <a:prstGeom prst="rect">
            <a:avLst/>
          </a:prstGeom>
          <a:noFill/>
          <a:ln>
            <a:noFill/>
          </a:ln>
        </p:spPr>
      </p:pic>
      <p:pic>
        <p:nvPicPr>
          <p:cNvPr id="63" name="Google Shape;63;p29"/>
          <p:cNvPicPr preferRelativeResize="0"/>
          <p:nvPr/>
        </p:nvPicPr>
        <p:blipFill rotWithShape="1">
          <a:blip r:embed="rId3">
            <a:alphaModFix/>
          </a:blip>
          <a:srcRect b="0" l="0" r="0" t="0"/>
          <a:stretch/>
        </p:blipFill>
        <p:spPr>
          <a:xfrm>
            <a:off x="161601" y="6211006"/>
            <a:ext cx="977310" cy="545476"/>
          </a:xfrm>
          <a:prstGeom prst="rect">
            <a:avLst/>
          </a:prstGeom>
          <a:noFill/>
          <a:ln>
            <a:noFill/>
          </a:ln>
        </p:spPr>
      </p:pic>
      <p:cxnSp>
        <p:nvCxnSpPr>
          <p:cNvPr id="64" name="Google Shape;64;p29"/>
          <p:cNvCxnSpPr/>
          <p:nvPr/>
        </p:nvCxnSpPr>
        <p:spPr>
          <a:xfrm>
            <a:off x="1188374" y="6211006"/>
            <a:ext cx="0" cy="44646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7.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5" name="Shape 95"/>
        <p:cNvGrpSpPr/>
        <p:nvPr/>
      </p:nvGrpSpPr>
      <p:grpSpPr>
        <a:xfrm>
          <a:off x="0" y="0"/>
          <a:ext cx="0" cy="0"/>
          <a:chOff x="0" y="0"/>
          <a:chExt cx="0" cy="0"/>
        </a:xfrm>
      </p:grpSpPr>
      <p:sp>
        <p:nvSpPr>
          <p:cNvPr id="96" name="Google Shape;96;p20"/>
          <p:cNvSpPr txBox="1"/>
          <p:nvPr>
            <p:ph type="title"/>
          </p:nvPr>
        </p:nvSpPr>
        <p:spPr>
          <a:xfrm>
            <a:off x="838199" y="4443639"/>
            <a:ext cx="10515601"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boto"/>
              <a:buNone/>
              <a:defRPr b="0" i="0" sz="44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B8B8B"/>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9pPr>
          </a:lstStyle>
          <a:p/>
        </p:txBody>
      </p:sp>
      <p:sp>
        <p:nvSpPr>
          <p:cNvPr id="98" name="Google Shape;9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B8B8B"/>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9pPr>
          </a:lstStyle>
          <a:p/>
        </p:txBody>
      </p:sp>
      <p:sp>
        <p:nvSpPr>
          <p:cNvPr id="99" name="Google Shape;9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B8B8B"/>
                </a:solidFill>
                <a:latin typeface="Roboto"/>
                <a:ea typeface="Roboto"/>
                <a:cs typeface="Roboto"/>
                <a:sym typeface="Roboto"/>
              </a:defRPr>
            </a:lvl1pPr>
            <a:lvl2pPr indent="0" lvl="1" marL="0" marR="0" rtl="0" algn="r">
              <a:spcBef>
                <a:spcPts val="0"/>
              </a:spcBef>
              <a:buNone/>
              <a:defRPr b="0" i="0" sz="1200" u="none" cap="none" strike="noStrike">
                <a:solidFill>
                  <a:srgbClr val="8B8B8B"/>
                </a:solidFill>
                <a:latin typeface="Roboto"/>
                <a:ea typeface="Roboto"/>
                <a:cs typeface="Roboto"/>
                <a:sym typeface="Roboto"/>
              </a:defRPr>
            </a:lvl2pPr>
            <a:lvl3pPr indent="0" lvl="2" marL="0" marR="0" rtl="0" algn="r">
              <a:spcBef>
                <a:spcPts val="0"/>
              </a:spcBef>
              <a:buNone/>
              <a:defRPr b="0" i="0" sz="1200" u="none" cap="none" strike="noStrike">
                <a:solidFill>
                  <a:srgbClr val="8B8B8B"/>
                </a:solidFill>
                <a:latin typeface="Roboto"/>
                <a:ea typeface="Roboto"/>
                <a:cs typeface="Roboto"/>
                <a:sym typeface="Roboto"/>
              </a:defRPr>
            </a:lvl3pPr>
            <a:lvl4pPr indent="0" lvl="3" marL="0" marR="0" rtl="0" algn="r">
              <a:spcBef>
                <a:spcPts val="0"/>
              </a:spcBef>
              <a:buNone/>
              <a:defRPr b="0" i="0" sz="1200" u="none" cap="none" strike="noStrike">
                <a:solidFill>
                  <a:srgbClr val="8B8B8B"/>
                </a:solidFill>
                <a:latin typeface="Roboto"/>
                <a:ea typeface="Roboto"/>
                <a:cs typeface="Roboto"/>
                <a:sym typeface="Roboto"/>
              </a:defRPr>
            </a:lvl4pPr>
            <a:lvl5pPr indent="0" lvl="4" marL="0" marR="0" rtl="0" algn="r">
              <a:spcBef>
                <a:spcPts val="0"/>
              </a:spcBef>
              <a:buNone/>
              <a:defRPr b="0" i="0" sz="1200" u="none" cap="none" strike="noStrike">
                <a:solidFill>
                  <a:srgbClr val="8B8B8B"/>
                </a:solidFill>
                <a:latin typeface="Roboto"/>
                <a:ea typeface="Roboto"/>
                <a:cs typeface="Roboto"/>
                <a:sym typeface="Roboto"/>
              </a:defRPr>
            </a:lvl5pPr>
            <a:lvl6pPr indent="0" lvl="5" marL="0" marR="0" rtl="0" algn="r">
              <a:spcBef>
                <a:spcPts val="0"/>
              </a:spcBef>
              <a:buNone/>
              <a:defRPr b="0" i="0" sz="1200" u="none" cap="none" strike="noStrike">
                <a:solidFill>
                  <a:srgbClr val="8B8B8B"/>
                </a:solidFill>
                <a:latin typeface="Roboto"/>
                <a:ea typeface="Roboto"/>
                <a:cs typeface="Roboto"/>
                <a:sym typeface="Roboto"/>
              </a:defRPr>
            </a:lvl6pPr>
            <a:lvl7pPr indent="0" lvl="6" marL="0" marR="0" rtl="0" algn="r">
              <a:spcBef>
                <a:spcPts val="0"/>
              </a:spcBef>
              <a:buNone/>
              <a:defRPr b="0" i="0" sz="1200" u="none" cap="none" strike="noStrike">
                <a:solidFill>
                  <a:srgbClr val="8B8B8B"/>
                </a:solidFill>
                <a:latin typeface="Roboto"/>
                <a:ea typeface="Roboto"/>
                <a:cs typeface="Roboto"/>
                <a:sym typeface="Roboto"/>
              </a:defRPr>
            </a:lvl7pPr>
            <a:lvl8pPr indent="0" lvl="7" marL="0" marR="0" rtl="0" algn="r">
              <a:spcBef>
                <a:spcPts val="0"/>
              </a:spcBef>
              <a:buNone/>
              <a:defRPr b="0" i="0" sz="1200" u="none" cap="none" strike="noStrike">
                <a:solidFill>
                  <a:srgbClr val="8B8B8B"/>
                </a:solidFill>
                <a:latin typeface="Roboto"/>
                <a:ea typeface="Roboto"/>
                <a:cs typeface="Roboto"/>
                <a:sym typeface="Roboto"/>
              </a:defRPr>
            </a:lvl8pPr>
            <a:lvl9pPr indent="0" lvl="8" marL="0" marR="0" rtl="0" algn="r">
              <a:spcBef>
                <a:spcPts val="0"/>
              </a:spcBef>
              <a:buNone/>
              <a:defRPr b="0" i="0" sz="1200" u="none" cap="none" strike="noStrike">
                <a:solidFill>
                  <a:srgbClr val="8B8B8B"/>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63.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doi.org/10.3390/ijns10020034" TargetMode="Externa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8.png"/></Relationships>
</file>

<file path=ppt/slides/_rels/slide20.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65.png"/><Relationship Id="rId4" Type="http://schemas.openxmlformats.org/officeDocument/2006/relationships/image" Target="../media/image11.png"/><Relationship Id="rId9"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1.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13.png"/><Relationship Id="rId12"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63.png"/><Relationship Id="rId9"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7.png"/></Relationships>
</file>

<file path=ppt/slides/_rels/slide9.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22.png"/><Relationship Id="rId13" Type="http://schemas.openxmlformats.org/officeDocument/2006/relationships/image" Target="../media/image25.png"/><Relationship Id="rId12"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63.png"/><Relationship Id="rId9"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pic>
        <p:nvPicPr>
          <p:cNvPr descr="A blue screen with white text&#10;&#10;Description automatically generated with medium confidence" id="142" name="Google Shape;142;p1"/>
          <p:cNvPicPr preferRelativeResize="0"/>
          <p:nvPr/>
        </p:nvPicPr>
        <p:blipFill rotWithShape="1">
          <a:blip r:embed="rId3">
            <a:alphaModFix/>
          </a:blip>
          <a:srcRect b="0" l="0" r="0" t="0"/>
          <a:stretch/>
        </p:blipFill>
        <p:spPr>
          <a:xfrm>
            <a:off x="643467" y="763604"/>
            <a:ext cx="10905066" cy="3053418"/>
          </a:xfrm>
          <a:prstGeom prst="rect">
            <a:avLst/>
          </a:prstGeom>
          <a:noFill/>
          <a:ln>
            <a:noFill/>
          </a:ln>
        </p:spPr>
      </p:pic>
      <p:sp>
        <p:nvSpPr>
          <p:cNvPr id="143" name="Google Shape;143;p1"/>
          <p:cNvSpPr txBox="1"/>
          <p:nvPr/>
        </p:nvSpPr>
        <p:spPr>
          <a:xfrm>
            <a:off x="1524000" y="4809736"/>
            <a:ext cx="9144000" cy="101152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Amy Brower, PhD</a:t>
            </a:r>
            <a:endParaRPr/>
          </a:p>
        </p:txBody>
      </p:sp>
      <p:pic>
        <p:nvPicPr>
          <p:cNvPr descr="A black and white logo&#10;&#10;Description automatically generated with medium confidence" id="144" name="Google Shape;144;p1"/>
          <p:cNvPicPr preferRelativeResize="0"/>
          <p:nvPr/>
        </p:nvPicPr>
        <p:blipFill rotWithShape="1">
          <a:blip r:embed="rId4">
            <a:alphaModFix/>
          </a:blip>
          <a:srcRect b="0" l="0" r="0" t="0"/>
          <a:stretch/>
        </p:blipFill>
        <p:spPr>
          <a:xfrm>
            <a:off x="10231265" y="3156485"/>
            <a:ext cx="1216806" cy="5450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0"/>
          <p:cNvSpPr txBox="1"/>
          <p:nvPr/>
        </p:nvSpPr>
        <p:spPr>
          <a:xfrm>
            <a:off x="172848" y="142930"/>
            <a:ext cx="11846304" cy="591186"/>
          </a:xfrm>
          <a:prstGeom prst="rect">
            <a:avLst/>
          </a:prstGeom>
          <a:solidFill>
            <a:schemeClr val="lt1"/>
          </a:solidFill>
          <a:ln>
            <a:noFill/>
          </a:ln>
        </p:spPr>
        <p:txBody>
          <a:bodyPr anchorCtr="0" anchor="t" bIns="45700" lIns="91425" spcFirstLastPara="1" rIns="91425" wrap="square" tIns="45700">
            <a:normAutofit fontScale="67500" lnSpcReduction="20000"/>
          </a:bodyPr>
          <a:lstStyle/>
          <a:p>
            <a:pPr indent="0" lvl="0" marL="0" marR="0" rtl="0" algn="l">
              <a:lnSpc>
                <a:spcPct val="110000"/>
              </a:lnSpc>
              <a:spcBef>
                <a:spcPts val="0"/>
              </a:spcBef>
              <a:spcAft>
                <a:spcPts val="0"/>
              </a:spcAft>
              <a:buClr>
                <a:schemeClr val="dk1"/>
              </a:buClr>
              <a:buSzPct val="100000"/>
              <a:buFont typeface="Calibri"/>
              <a:buNone/>
            </a:pPr>
            <a:r>
              <a:rPr lang="en-US" sz="4400">
                <a:solidFill>
                  <a:schemeClr val="dk1"/>
                </a:solidFill>
                <a:latin typeface="Calibri"/>
                <a:ea typeface="Calibri"/>
                <a:cs typeface="Calibri"/>
                <a:sym typeface="Calibri"/>
              </a:rPr>
              <a:t>Our Project Supports State NBS Programs in LTFU in Newborn Screening </a:t>
            </a:r>
            <a:endParaRPr/>
          </a:p>
        </p:txBody>
      </p:sp>
      <p:pic>
        <p:nvPicPr>
          <p:cNvPr descr="Map&#10;&#10;Description automatically generated" id="245" name="Google Shape;245;p10"/>
          <p:cNvPicPr preferRelativeResize="0"/>
          <p:nvPr/>
        </p:nvPicPr>
        <p:blipFill rotWithShape="1">
          <a:blip r:embed="rId3">
            <a:alphaModFix/>
          </a:blip>
          <a:srcRect b="0" l="0" r="0" t="0"/>
          <a:stretch/>
        </p:blipFill>
        <p:spPr>
          <a:xfrm>
            <a:off x="347073" y="1026960"/>
            <a:ext cx="3446233" cy="2321256"/>
          </a:xfrm>
          <a:prstGeom prst="rect">
            <a:avLst/>
          </a:prstGeom>
          <a:noFill/>
          <a:ln>
            <a:noFill/>
          </a:ln>
        </p:spPr>
      </p:pic>
      <p:sp>
        <p:nvSpPr>
          <p:cNvPr id="246" name="Google Shape;246;p10"/>
          <p:cNvSpPr txBox="1"/>
          <p:nvPr/>
        </p:nvSpPr>
        <p:spPr>
          <a:xfrm>
            <a:off x="8825114" y="1563920"/>
            <a:ext cx="2915400" cy="133080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550K annual births</a:t>
            </a:r>
            <a:endParaRPr/>
          </a:p>
          <a:p>
            <a:pPr indent="-228600" lvl="0" marL="228600" marR="0" rtl="0" algn="l">
              <a:lnSpc>
                <a:spcPct val="12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14% of annual US births</a:t>
            </a:r>
            <a:endParaRPr/>
          </a:p>
          <a:p>
            <a:pPr indent="-228600" lvl="0" marL="228600" marR="0" rtl="0" algn="l">
              <a:lnSpc>
                <a:spcPct val="12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Estimate 100 newborns with SMA identified each year</a:t>
            </a:r>
            <a:endParaRPr/>
          </a:p>
          <a:p>
            <a:pPr indent="-228600" lvl="0" marL="228600" marR="0" rtl="0" algn="l">
              <a:lnSpc>
                <a:spcPct val="120000"/>
              </a:lnSpc>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~4 years of screening</a:t>
            </a:r>
            <a:endParaRPr/>
          </a:p>
          <a:p>
            <a:pPr indent="-158750" lvl="0" marL="228600" marR="0" rtl="0" algn="l">
              <a:lnSpc>
                <a:spcPct val="120000"/>
              </a:lnSpc>
              <a:spcBef>
                <a:spcPts val="10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p:txBody>
      </p:sp>
      <p:pic>
        <p:nvPicPr>
          <p:cNvPr descr="Chart, pie chart&#10;&#10;Description automatically generated" id="247" name="Google Shape;247;p10"/>
          <p:cNvPicPr preferRelativeResize="0"/>
          <p:nvPr/>
        </p:nvPicPr>
        <p:blipFill rotWithShape="1">
          <a:blip r:embed="rId4">
            <a:alphaModFix/>
          </a:blip>
          <a:srcRect b="5564" l="6385" r="52511" t="56930"/>
          <a:stretch/>
        </p:blipFill>
        <p:spPr>
          <a:xfrm>
            <a:off x="4348658" y="1778364"/>
            <a:ext cx="1009358" cy="1002360"/>
          </a:xfrm>
          <a:prstGeom prst="rect">
            <a:avLst/>
          </a:prstGeom>
          <a:noFill/>
          <a:ln>
            <a:noFill/>
          </a:ln>
        </p:spPr>
      </p:pic>
      <p:pic>
        <p:nvPicPr>
          <p:cNvPr descr="Chart, pie chart&#10;&#10;Description automatically generated" id="248" name="Google Shape;248;p10"/>
          <p:cNvPicPr preferRelativeResize="0"/>
          <p:nvPr/>
        </p:nvPicPr>
        <p:blipFill rotWithShape="1">
          <a:blip r:embed="rId4">
            <a:alphaModFix/>
          </a:blip>
          <a:srcRect b="60548" l="6538" r="49941" t="0"/>
          <a:stretch/>
        </p:blipFill>
        <p:spPr>
          <a:xfrm>
            <a:off x="5321697" y="1777565"/>
            <a:ext cx="1065900" cy="1051587"/>
          </a:xfrm>
          <a:prstGeom prst="rect">
            <a:avLst/>
          </a:prstGeom>
          <a:noFill/>
          <a:ln>
            <a:noFill/>
          </a:ln>
        </p:spPr>
      </p:pic>
      <p:pic>
        <p:nvPicPr>
          <p:cNvPr descr="Chart, pie chart&#10;&#10;Description automatically generated" id="249" name="Google Shape;249;p10"/>
          <p:cNvPicPr preferRelativeResize="0"/>
          <p:nvPr/>
        </p:nvPicPr>
        <p:blipFill rotWithShape="1">
          <a:blip r:embed="rId4">
            <a:alphaModFix/>
          </a:blip>
          <a:srcRect b="59875" l="52294" r="8963" t="20288"/>
          <a:stretch/>
        </p:blipFill>
        <p:spPr>
          <a:xfrm>
            <a:off x="6387596" y="1742595"/>
            <a:ext cx="1727027" cy="962346"/>
          </a:xfrm>
          <a:prstGeom prst="rect">
            <a:avLst/>
          </a:prstGeom>
          <a:noFill/>
          <a:ln>
            <a:noFill/>
          </a:ln>
        </p:spPr>
      </p:pic>
      <p:sp>
        <p:nvSpPr>
          <p:cNvPr id="250" name="Google Shape;250;p10"/>
          <p:cNvSpPr txBox="1"/>
          <p:nvPr/>
        </p:nvSpPr>
        <p:spPr>
          <a:xfrm>
            <a:off x="4643183" y="1563920"/>
            <a:ext cx="42030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USA</a:t>
            </a:r>
            <a:endParaRPr/>
          </a:p>
        </p:txBody>
      </p:sp>
      <p:sp>
        <p:nvSpPr>
          <p:cNvPr id="251" name="Google Shape;251;p10"/>
          <p:cNvSpPr txBox="1"/>
          <p:nvPr/>
        </p:nvSpPr>
        <p:spPr>
          <a:xfrm>
            <a:off x="5473927" y="1542672"/>
            <a:ext cx="81624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LTFU Cares</a:t>
            </a:r>
            <a:endParaRPr/>
          </a:p>
        </p:txBody>
      </p:sp>
      <p:pic>
        <p:nvPicPr>
          <p:cNvPr descr="Graphical user interface, application, Teams&#10;&#10;Description automatically generated" id="252" name="Google Shape;252;p10"/>
          <p:cNvPicPr preferRelativeResize="0"/>
          <p:nvPr/>
        </p:nvPicPr>
        <p:blipFill rotWithShape="1">
          <a:blip r:embed="rId5">
            <a:alphaModFix/>
          </a:blip>
          <a:srcRect b="0" l="0" r="0" t="0"/>
          <a:stretch/>
        </p:blipFill>
        <p:spPr>
          <a:xfrm>
            <a:off x="490372" y="3245088"/>
            <a:ext cx="6481068" cy="2716474"/>
          </a:xfrm>
          <a:prstGeom prst="rect">
            <a:avLst/>
          </a:prstGeom>
          <a:noFill/>
          <a:ln>
            <a:noFill/>
          </a:ln>
        </p:spPr>
      </p:pic>
      <p:pic>
        <p:nvPicPr>
          <p:cNvPr descr="Graphical user interface, website&#10;&#10;Description automatically generated" id="253" name="Google Shape;253;p10"/>
          <p:cNvPicPr preferRelativeResize="0"/>
          <p:nvPr/>
        </p:nvPicPr>
        <p:blipFill rotWithShape="1">
          <a:blip r:embed="rId6">
            <a:alphaModFix/>
          </a:blip>
          <a:srcRect b="35962" l="1781" r="47881" t="48822"/>
          <a:stretch/>
        </p:blipFill>
        <p:spPr>
          <a:xfrm>
            <a:off x="7138093" y="3695437"/>
            <a:ext cx="4602421" cy="1800285"/>
          </a:xfrm>
          <a:prstGeom prst="rect">
            <a:avLst/>
          </a:prstGeom>
          <a:noFill/>
          <a:ln>
            <a:noFill/>
          </a:ln>
        </p:spPr>
      </p:pic>
      <p:pic>
        <p:nvPicPr>
          <p:cNvPr descr="A black and white logo&#10;&#10;Description automatically generated with medium confidence" id="254" name="Google Shape;254;p10"/>
          <p:cNvPicPr preferRelativeResize="0"/>
          <p:nvPr/>
        </p:nvPicPr>
        <p:blipFill rotWithShape="1">
          <a:blip r:embed="rId7">
            <a:alphaModFix/>
          </a:blip>
          <a:srcRect b="0" l="0" r="0" t="0"/>
          <a:stretch/>
        </p:blipFill>
        <p:spPr>
          <a:xfrm>
            <a:off x="10523708" y="6296435"/>
            <a:ext cx="1216806" cy="5450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Table&#10;&#10;Description automatically generated" id="259" name="Google Shape;259;p11"/>
          <p:cNvPicPr preferRelativeResize="0"/>
          <p:nvPr>
            <p:ph idx="4" type="body"/>
          </p:nvPr>
        </p:nvPicPr>
        <p:blipFill rotWithShape="1">
          <a:blip r:embed="rId3">
            <a:alphaModFix/>
          </a:blip>
          <a:srcRect b="0" l="0" r="0" t="0"/>
          <a:stretch/>
        </p:blipFill>
        <p:spPr>
          <a:xfrm>
            <a:off x="7107968" y="480894"/>
            <a:ext cx="3349265" cy="5505272"/>
          </a:xfrm>
          <a:prstGeom prst="rect">
            <a:avLst/>
          </a:prstGeom>
          <a:noFill/>
          <a:ln>
            <a:noFill/>
          </a:ln>
        </p:spPr>
      </p:pic>
      <p:sp>
        <p:nvSpPr>
          <p:cNvPr id="260" name="Google Shape;260;p11"/>
          <p:cNvSpPr txBox="1"/>
          <p:nvPr>
            <p:ph type="title"/>
          </p:nvPr>
        </p:nvSpPr>
        <p:spPr>
          <a:xfrm>
            <a:off x="838200" y="1365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State NBS LTFU </a:t>
            </a:r>
            <a:endParaRPr/>
          </a:p>
        </p:txBody>
      </p:sp>
      <p:pic>
        <p:nvPicPr>
          <p:cNvPr descr="Table&#10;&#10;Description automatically generated" id="261" name="Google Shape;261;p11"/>
          <p:cNvPicPr preferRelativeResize="0"/>
          <p:nvPr/>
        </p:nvPicPr>
        <p:blipFill rotWithShape="1">
          <a:blip r:embed="rId4">
            <a:alphaModFix/>
          </a:blip>
          <a:srcRect b="0" l="0" r="0" t="0"/>
          <a:stretch/>
        </p:blipFill>
        <p:spPr>
          <a:xfrm>
            <a:off x="1655033" y="1601146"/>
            <a:ext cx="3429000" cy="3441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2"/>
          <p:cNvSpPr txBox="1"/>
          <p:nvPr/>
        </p:nvSpPr>
        <p:spPr>
          <a:xfrm>
            <a:off x="172848" y="112474"/>
            <a:ext cx="11846304" cy="68314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We are expanding previous efforts to include parents and families.</a:t>
            </a:r>
            <a:endParaRPr/>
          </a:p>
        </p:txBody>
      </p:sp>
      <p:pic>
        <p:nvPicPr>
          <p:cNvPr descr="Arrow Right with solid fill" id="268" name="Google Shape;268;p12"/>
          <p:cNvPicPr preferRelativeResize="0"/>
          <p:nvPr/>
        </p:nvPicPr>
        <p:blipFill rotWithShape="1">
          <a:blip r:embed="rId3">
            <a:alphaModFix/>
          </a:blip>
          <a:srcRect b="0" l="0" r="0" t="0"/>
          <a:stretch/>
        </p:blipFill>
        <p:spPr>
          <a:xfrm>
            <a:off x="3680766" y="2991801"/>
            <a:ext cx="749820" cy="914400"/>
          </a:xfrm>
          <a:prstGeom prst="rect">
            <a:avLst/>
          </a:prstGeom>
          <a:noFill/>
          <a:ln>
            <a:noFill/>
          </a:ln>
        </p:spPr>
      </p:pic>
      <p:grpSp>
        <p:nvGrpSpPr>
          <p:cNvPr id="269" name="Google Shape;269;p12"/>
          <p:cNvGrpSpPr/>
          <p:nvPr/>
        </p:nvGrpSpPr>
        <p:grpSpPr>
          <a:xfrm>
            <a:off x="9388096" y="1193194"/>
            <a:ext cx="2693116" cy="4355833"/>
            <a:chOff x="328" y="77238"/>
            <a:chExt cx="2693116" cy="4355833"/>
          </a:xfrm>
        </p:grpSpPr>
        <p:sp>
          <p:nvSpPr>
            <p:cNvPr id="270" name="Google Shape;270;p12"/>
            <p:cNvSpPr/>
            <p:nvPr/>
          </p:nvSpPr>
          <p:spPr>
            <a:xfrm>
              <a:off x="328" y="77238"/>
              <a:ext cx="1282436" cy="1366448"/>
            </a:xfrm>
            <a:prstGeom prst="rect">
              <a:avLst/>
            </a:prstGeom>
            <a:solidFill>
              <a:srgbClr val="4045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2"/>
            <p:cNvSpPr txBox="1"/>
            <p:nvPr/>
          </p:nvSpPr>
          <p:spPr>
            <a:xfrm>
              <a:off x="328" y="77238"/>
              <a:ext cx="1282436" cy="136644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Add parent-controlled sharing of data from electronic medical records</a:t>
              </a:r>
              <a:endParaRPr/>
            </a:p>
          </p:txBody>
        </p:sp>
        <p:sp>
          <p:nvSpPr>
            <p:cNvPr id="272" name="Google Shape;272;p12"/>
            <p:cNvSpPr/>
            <p:nvPr/>
          </p:nvSpPr>
          <p:spPr>
            <a:xfrm>
              <a:off x="1411008" y="77238"/>
              <a:ext cx="1282436" cy="1366448"/>
            </a:xfrm>
            <a:prstGeom prst="rect">
              <a:avLst/>
            </a:prstGeom>
            <a:solidFill>
              <a:srgbClr val="4045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2"/>
            <p:cNvSpPr txBox="1"/>
            <p:nvPr/>
          </p:nvSpPr>
          <p:spPr>
            <a:xfrm>
              <a:off x="1411008" y="77238"/>
              <a:ext cx="1282436" cy="136644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Analyze and visualize data collected from different data for LTFU-Cares Dashboard development</a:t>
              </a:r>
              <a:endParaRPr/>
            </a:p>
          </p:txBody>
        </p:sp>
        <p:sp>
          <p:nvSpPr>
            <p:cNvPr id="274" name="Google Shape;274;p12"/>
            <p:cNvSpPr/>
            <p:nvPr/>
          </p:nvSpPr>
          <p:spPr>
            <a:xfrm>
              <a:off x="328" y="1571931"/>
              <a:ext cx="1282436" cy="1366448"/>
            </a:xfrm>
            <a:prstGeom prst="rect">
              <a:avLst/>
            </a:prstGeom>
            <a:solidFill>
              <a:srgbClr val="4045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2"/>
            <p:cNvSpPr txBox="1"/>
            <p:nvPr/>
          </p:nvSpPr>
          <p:spPr>
            <a:xfrm>
              <a:off x="328" y="1571931"/>
              <a:ext cx="1282436" cy="136644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Disseminate LTFU-Cares Dashboard to state NBS, clinicians, and families</a:t>
              </a:r>
              <a:endParaRPr/>
            </a:p>
          </p:txBody>
        </p:sp>
        <p:sp>
          <p:nvSpPr>
            <p:cNvPr id="276" name="Google Shape;276;p12"/>
            <p:cNvSpPr/>
            <p:nvPr/>
          </p:nvSpPr>
          <p:spPr>
            <a:xfrm>
              <a:off x="1411008" y="1571931"/>
              <a:ext cx="1282436" cy="1366448"/>
            </a:xfrm>
            <a:prstGeom prst="rect">
              <a:avLst/>
            </a:prstGeom>
            <a:solidFill>
              <a:srgbClr val="4045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2"/>
            <p:cNvSpPr txBox="1"/>
            <p:nvPr/>
          </p:nvSpPr>
          <p:spPr>
            <a:xfrm>
              <a:off x="1411008" y="1571931"/>
              <a:ext cx="1282436" cy="136644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Disseminate LTFU-Check to state NBS</a:t>
              </a:r>
              <a:endParaRPr/>
            </a:p>
          </p:txBody>
        </p:sp>
        <p:sp>
          <p:nvSpPr>
            <p:cNvPr id="278" name="Google Shape;278;p12"/>
            <p:cNvSpPr/>
            <p:nvPr/>
          </p:nvSpPr>
          <p:spPr>
            <a:xfrm>
              <a:off x="328" y="3066623"/>
              <a:ext cx="1282436" cy="1366448"/>
            </a:xfrm>
            <a:prstGeom prst="rect">
              <a:avLst/>
            </a:prstGeom>
            <a:solidFill>
              <a:srgbClr val="4045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2"/>
            <p:cNvSpPr txBox="1"/>
            <p:nvPr/>
          </p:nvSpPr>
          <p:spPr>
            <a:xfrm>
              <a:off x="328" y="3066623"/>
              <a:ext cx="1282436" cy="136644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Develop educational materials for families</a:t>
              </a:r>
              <a:endParaRPr/>
            </a:p>
          </p:txBody>
        </p:sp>
        <p:sp>
          <p:nvSpPr>
            <p:cNvPr id="280" name="Google Shape;280;p12"/>
            <p:cNvSpPr/>
            <p:nvPr/>
          </p:nvSpPr>
          <p:spPr>
            <a:xfrm>
              <a:off x="1411008" y="3066623"/>
              <a:ext cx="1282436" cy="1366448"/>
            </a:xfrm>
            <a:prstGeom prst="rect">
              <a:avLst/>
            </a:prstGeom>
            <a:solidFill>
              <a:srgbClr val="4045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2"/>
            <p:cNvSpPr txBox="1"/>
            <p:nvPr/>
          </p:nvSpPr>
          <p:spPr>
            <a:xfrm>
              <a:off x="1411008" y="3066623"/>
              <a:ext cx="1282436" cy="136644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Provide opportunity for families to share prospective data outside of this effort</a:t>
              </a:r>
              <a:endParaRPr/>
            </a:p>
          </p:txBody>
        </p:sp>
      </p:grpSp>
      <p:pic>
        <p:nvPicPr>
          <p:cNvPr descr="Arrow Right with solid fill" id="282" name="Google Shape;282;p12"/>
          <p:cNvPicPr preferRelativeResize="0"/>
          <p:nvPr/>
        </p:nvPicPr>
        <p:blipFill rotWithShape="1">
          <a:blip r:embed="rId3">
            <a:alphaModFix/>
          </a:blip>
          <a:srcRect b="0" l="0" r="0" t="0"/>
          <a:stretch/>
        </p:blipFill>
        <p:spPr>
          <a:xfrm>
            <a:off x="8363952" y="2913911"/>
            <a:ext cx="619628" cy="914400"/>
          </a:xfrm>
          <a:prstGeom prst="rect">
            <a:avLst/>
          </a:prstGeom>
          <a:noFill/>
          <a:ln>
            <a:noFill/>
          </a:ln>
        </p:spPr>
      </p:pic>
      <p:pic>
        <p:nvPicPr>
          <p:cNvPr id="283" name="Google Shape;283;p12"/>
          <p:cNvPicPr preferRelativeResize="0"/>
          <p:nvPr/>
        </p:nvPicPr>
        <p:blipFill rotWithShape="1">
          <a:blip r:embed="rId4">
            <a:alphaModFix/>
          </a:blip>
          <a:srcRect b="29968" l="26275" r="23245" t="23316"/>
          <a:stretch/>
        </p:blipFill>
        <p:spPr>
          <a:xfrm>
            <a:off x="61566" y="1690645"/>
            <a:ext cx="3741091" cy="3462123"/>
          </a:xfrm>
          <a:prstGeom prst="rect">
            <a:avLst/>
          </a:prstGeom>
          <a:noFill/>
          <a:ln>
            <a:noFill/>
          </a:ln>
        </p:spPr>
      </p:pic>
      <p:pic>
        <p:nvPicPr>
          <p:cNvPr descr="A close-up of a document&#10;&#10;Description automatically generated" id="284" name="Google Shape;284;p12"/>
          <p:cNvPicPr preferRelativeResize="0"/>
          <p:nvPr/>
        </p:nvPicPr>
        <p:blipFill rotWithShape="1">
          <a:blip r:embed="rId5">
            <a:alphaModFix/>
          </a:blip>
          <a:srcRect b="0" l="0" r="0" t="0"/>
          <a:stretch/>
        </p:blipFill>
        <p:spPr>
          <a:xfrm>
            <a:off x="4658970" y="2074745"/>
            <a:ext cx="3300793" cy="2693921"/>
          </a:xfrm>
          <a:prstGeom prst="rect">
            <a:avLst/>
          </a:prstGeom>
          <a:noFill/>
          <a:ln>
            <a:noFill/>
          </a:ln>
        </p:spPr>
      </p:pic>
      <p:sp>
        <p:nvSpPr>
          <p:cNvPr id="285" name="Google Shape;285;p12"/>
          <p:cNvSpPr txBox="1"/>
          <p:nvPr/>
        </p:nvSpPr>
        <p:spPr>
          <a:xfrm>
            <a:off x="4658969" y="4783436"/>
            <a:ext cx="33007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https://www.mdpi.com/1170934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3"/>
          <p:cNvSpPr txBox="1"/>
          <p:nvPr>
            <p:ph type="title"/>
          </p:nvPr>
        </p:nvSpPr>
        <p:spPr>
          <a:xfrm>
            <a:off x="192578" y="196735"/>
            <a:ext cx="11999422" cy="9607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latin typeface="Calibri"/>
                <a:ea typeface="Calibri"/>
                <a:cs typeface="Calibri"/>
                <a:sym typeface="Calibri"/>
              </a:rPr>
              <a:t>Our Data Workflows Support LTFU, Care Coordination, and Reporting for All Three Stakeholder Groups</a:t>
            </a:r>
            <a:endParaRPr/>
          </a:p>
        </p:txBody>
      </p:sp>
      <p:pic>
        <p:nvPicPr>
          <p:cNvPr descr="Diagram&#10;&#10;Description automatically generated" id="291" name="Google Shape;291;p13"/>
          <p:cNvPicPr preferRelativeResize="0"/>
          <p:nvPr/>
        </p:nvPicPr>
        <p:blipFill rotWithShape="1">
          <a:blip r:embed="rId3">
            <a:alphaModFix/>
          </a:blip>
          <a:srcRect b="60207" l="8526" r="53259" t="3622"/>
          <a:stretch/>
        </p:blipFill>
        <p:spPr>
          <a:xfrm>
            <a:off x="2557057" y="1265555"/>
            <a:ext cx="7295864" cy="47944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4"/>
          <p:cNvSpPr txBox="1"/>
          <p:nvPr/>
        </p:nvSpPr>
        <p:spPr>
          <a:xfrm>
            <a:off x="7369342" y="6229523"/>
            <a:ext cx="462614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E9F8FF"/>
                </a:solidFill>
                <a:latin typeface="Calibri"/>
                <a:ea typeface="Calibri"/>
                <a:cs typeface="Calibri"/>
                <a:sym typeface="Calibri"/>
              </a:rPr>
              <a:t>longtermfollowupnbs.org</a:t>
            </a:r>
            <a:endParaRPr sz="3200">
              <a:solidFill>
                <a:srgbClr val="E9F8FF"/>
              </a:solidFill>
              <a:latin typeface="Calibri"/>
              <a:ea typeface="Calibri"/>
              <a:cs typeface="Calibri"/>
              <a:sym typeface="Calibri"/>
            </a:endParaRPr>
          </a:p>
        </p:txBody>
      </p:sp>
      <p:pic>
        <p:nvPicPr>
          <p:cNvPr id="297" name="Google Shape;297;p14"/>
          <p:cNvPicPr preferRelativeResize="0"/>
          <p:nvPr/>
        </p:nvPicPr>
        <p:blipFill>
          <a:blip r:embed="rId3">
            <a:alphaModFix/>
          </a:blip>
          <a:stretch>
            <a:fillRect/>
          </a:stretch>
        </p:blipFill>
        <p:spPr>
          <a:xfrm>
            <a:off x="1836601" y="0"/>
            <a:ext cx="7867402" cy="5958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e745285fdd_0_10"/>
          <p:cNvSpPr txBox="1"/>
          <p:nvPr>
            <p:ph type="title"/>
          </p:nvPr>
        </p:nvSpPr>
        <p:spPr>
          <a:xfrm>
            <a:off x="148650" y="335175"/>
            <a:ext cx="4239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LTFU-Cares Dashboards for States and Clinicians</a:t>
            </a:r>
            <a:endParaRPr/>
          </a:p>
        </p:txBody>
      </p:sp>
      <p:sp>
        <p:nvSpPr>
          <p:cNvPr id="304" name="Google Shape;304;g2e745285fdd_0_10"/>
          <p:cNvSpPr txBox="1"/>
          <p:nvPr>
            <p:ph idx="1" type="body"/>
          </p:nvPr>
        </p:nvSpPr>
        <p:spPr>
          <a:xfrm>
            <a:off x="211350" y="2569675"/>
            <a:ext cx="4114200" cy="29217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sz="2400"/>
              <a:t>Participating states and clinicians can access their </a:t>
            </a:r>
            <a:r>
              <a:rPr lang="en-US" sz="2400"/>
              <a:t>dashboards, data, and additional tools</a:t>
            </a:r>
            <a:r>
              <a:rPr lang="en-US" sz="2400"/>
              <a:t> on our website.</a:t>
            </a:r>
            <a:endParaRPr sz="2400"/>
          </a:p>
          <a:p>
            <a:pPr indent="-381000" lvl="0" marL="457200" rtl="0" algn="l">
              <a:spcBef>
                <a:spcPts val="0"/>
              </a:spcBef>
              <a:spcAft>
                <a:spcPts val="0"/>
              </a:spcAft>
              <a:buSzPts val="2400"/>
              <a:buChar char="●"/>
            </a:pPr>
            <a:r>
              <a:rPr lang="en-US" sz="2400"/>
              <a:t>Our dashboards feature data prioritized by families first and then clinicians. </a:t>
            </a:r>
            <a:endParaRPr sz="2400"/>
          </a:p>
        </p:txBody>
      </p:sp>
      <p:pic>
        <p:nvPicPr>
          <p:cNvPr id="305" name="Google Shape;305;g2e745285fdd_0_10"/>
          <p:cNvPicPr preferRelativeResize="0"/>
          <p:nvPr/>
        </p:nvPicPr>
        <p:blipFill>
          <a:blip r:embed="rId3">
            <a:alphaModFix/>
          </a:blip>
          <a:stretch>
            <a:fillRect/>
          </a:stretch>
        </p:blipFill>
        <p:spPr>
          <a:xfrm>
            <a:off x="4461525" y="200600"/>
            <a:ext cx="6984750" cy="56982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e745285fdd_0_20"/>
          <p:cNvSpPr txBox="1"/>
          <p:nvPr>
            <p:ph type="title"/>
          </p:nvPr>
        </p:nvSpPr>
        <p:spPr>
          <a:xfrm>
            <a:off x="173675" y="0"/>
            <a:ext cx="11962500" cy="125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4000"/>
              <a:t>Clinical dashboards feature case-level data.</a:t>
            </a:r>
            <a:endParaRPr sz="4000"/>
          </a:p>
        </p:txBody>
      </p:sp>
      <p:pic>
        <p:nvPicPr>
          <p:cNvPr id="312" name="Google Shape;312;g2e745285fdd_0_20"/>
          <p:cNvPicPr preferRelativeResize="0"/>
          <p:nvPr/>
        </p:nvPicPr>
        <p:blipFill>
          <a:blip r:embed="rId3">
            <a:alphaModFix/>
          </a:blip>
          <a:stretch>
            <a:fillRect/>
          </a:stretch>
        </p:blipFill>
        <p:spPr>
          <a:xfrm>
            <a:off x="2443863" y="1053100"/>
            <a:ext cx="7422125" cy="492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e745285fdd_0_27"/>
          <p:cNvSpPr txBox="1"/>
          <p:nvPr>
            <p:ph type="title"/>
          </p:nvPr>
        </p:nvSpPr>
        <p:spPr>
          <a:xfrm>
            <a:off x="173675" y="0"/>
            <a:ext cx="11962500" cy="125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4000"/>
              <a:t>State</a:t>
            </a:r>
            <a:r>
              <a:rPr lang="en-US" sz="4000"/>
              <a:t> dashboards feature annual data.</a:t>
            </a:r>
            <a:endParaRPr sz="4000"/>
          </a:p>
        </p:txBody>
      </p:sp>
      <p:pic>
        <p:nvPicPr>
          <p:cNvPr id="319" name="Google Shape;319;g2e745285fdd_0_27"/>
          <p:cNvPicPr preferRelativeResize="0"/>
          <p:nvPr/>
        </p:nvPicPr>
        <p:blipFill>
          <a:blip r:embed="rId3">
            <a:alphaModFix/>
          </a:blip>
          <a:stretch>
            <a:fillRect/>
          </a:stretch>
        </p:blipFill>
        <p:spPr>
          <a:xfrm>
            <a:off x="2110025" y="987325"/>
            <a:ext cx="7167700" cy="4691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e745285fdd_0_0"/>
          <p:cNvSpPr txBox="1"/>
          <p:nvPr>
            <p:ph type="title"/>
          </p:nvPr>
        </p:nvSpPr>
        <p:spPr>
          <a:xfrm>
            <a:off x="330200" y="441325"/>
            <a:ext cx="5391600" cy="5256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3359"/>
              <a:t>For additional information, please read our methodology paper outlining in detail the process behind each tool, the dissemination strategy, and the LTFU-Cares Dashboard, which features key outcomes prioritized by parents and clinicians.</a:t>
            </a:r>
            <a:endParaRPr sz="3359"/>
          </a:p>
          <a:p>
            <a:pPr indent="0" lvl="0" marL="0" rtl="0" algn="l">
              <a:spcBef>
                <a:spcPts val="0"/>
              </a:spcBef>
              <a:spcAft>
                <a:spcPts val="0"/>
              </a:spcAft>
              <a:buSzPts val="990"/>
              <a:buNone/>
            </a:pPr>
            <a:r>
              <a:t/>
            </a:r>
            <a:endParaRPr sz="3359"/>
          </a:p>
          <a:p>
            <a:pPr indent="0" lvl="0" marL="0" rtl="0" algn="l">
              <a:spcBef>
                <a:spcPts val="0"/>
              </a:spcBef>
              <a:spcAft>
                <a:spcPts val="0"/>
              </a:spcAft>
              <a:buSzPts val="990"/>
              <a:buNone/>
            </a:pPr>
            <a:r>
              <a:rPr lang="en-US" sz="2460"/>
              <a:t>To view the full text: </a:t>
            </a:r>
            <a:r>
              <a:rPr lang="en-US" sz="2460" u="sng">
                <a:solidFill>
                  <a:schemeClr val="hlink"/>
                </a:solidFill>
                <a:hlinkClick r:id="rId3"/>
              </a:rPr>
              <a:t>https://doi.org/10.3390/ijns10020034</a:t>
            </a:r>
            <a:r>
              <a:rPr lang="en-US" sz="2460"/>
              <a:t> </a:t>
            </a:r>
            <a:endParaRPr sz="2460"/>
          </a:p>
        </p:txBody>
      </p:sp>
      <p:pic>
        <p:nvPicPr>
          <p:cNvPr id="326" name="Google Shape;326;g2e745285fdd_0_0"/>
          <p:cNvPicPr preferRelativeResize="0"/>
          <p:nvPr/>
        </p:nvPicPr>
        <p:blipFill>
          <a:blip r:embed="rId4">
            <a:alphaModFix/>
          </a:blip>
          <a:stretch>
            <a:fillRect/>
          </a:stretch>
        </p:blipFill>
        <p:spPr>
          <a:xfrm>
            <a:off x="6804500" y="211250"/>
            <a:ext cx="4255051" cy="5716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5"/>
          <p:cNvSpPr txBox="1"/>
          <p:nvPr/>
        </p:nvSpPr>
        <p:spPr>
          <a:xfrm>
            <a:off x="485096" y="699208"/>
            <a:ext cx="11221808" cy="75691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300"/>
              <a:buFont typeface="Calibri"/>
              <a:buNone/>
            </a:pPr>
            <a:r>
              <a:rPr i="0" lang="en-US" sz="4300" u="none" cap="none" strike="noStrike">
                <a:solidFill>
                  <a:schemeClr val="dk1"/>
                </a:solidFill>
                <a:latin typeface="Calibri"/>
                <a:ea typeface="Calibri"/>
                <a:cs typeface="Calibri"/>
                <a:sym typeface="Calibri"/>
              </a:rPr>
              <a:t>Follow LTFU-Cares and LTFU-Check Initiative </a:t>
            </a:r>
            <a:endParaRPr/>
          </a:p>
          <a:p>
            <a:pPr indent="0" lvl="0" marL="0" marR="0" rtl="0" algn="ctr">
              <a:lnSpc>
                <a:spcPct val="90000"/>
              </a:lnSpc>
              <a:spcBef>
                <a:spcPts val="0"/>
              </a:spcBef>
              <a:spcAft>
                <a:spcPts val="0"/>
              </a:spcAft>
              <a:buClr>
                <a:schemeClr val="dk1"/>
              </a:buClr>
              <a:buSzPts val="4300"/>
              <a:buFont typeface="Calibri"/>
              <a:buNone/>
            </a:pPr>
            <a:r>
              <a:rPr i="0" lang="en-US" sz="4300" u="none" cap="none" strike="noStrike">
                <a:solidFill>
                  <a:schemeClr val="dk1"/>
                </a:solidFill>
                <a:latin typeface="Calibri"/>
                <a:ea typeface="Calibri"/>
                <a:cs typeface="Calibri"/>
                <a:sym typeface="Calibri"/>
              </a:rPr>
              <a:t>on Social Media </a:t>
            </a:r>
            <a:endParaRPr/>
          </a:p>
        </p:txBody>
      </p:sp>
      <p:sp>
        <p:nvSpPr>
          <p:cNvPr id="332" name="Google Shape;332;p15"/>
          <p:cNvSpPr txBox="1"/>
          <p:nvPr/>
        </p:nvSpPr>
        <p:spPr>
          <a:xfrm>
            <a:off x="1143000" y="1946910"/>
            <a:ext cx="8684419" cy="27972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800"/>
              <a:buFont typeface="Arial"/>
              <a:buNone/>
            </a:pPr>
            <a:r>
              <a:t/>
            </a:r>
            <a:endParaRPr b="0" i="0" sz="2800" u="none" cap="none" strike="noStrike">
              <a:solidFill>
                <a:srgbClr val="000000"/>
              </a:solidFill>
              <a:latin typeface="Calibri"/>
              <a:ea typeface="Calibri"/>
              <a:cs typeface="Calibri"/>
              <a:sym typeface="Calibri"/>
            </a:endParaRPr>
          </a:p>
        </p:txBody>
      </p:sp>
      <p:grpSp>
        <p:nvGrpSpPr>
          <p:cNvPr id="333" name="Google Shape;333;p15"/>
          <p:cNvGrpSpPr/>
          <p:nvPr/>
        </p:nvGrpSpPr>
        <p:grpSpPr>
          <a:xfrm>
            <a:off x="1914530" y="2793962"/>
            <a:ext cx="8362939" cy="1778381"/>
            <a:chOff x="2238284" y="2844570"/>
            <a:chExt cx="8362939" cy="1778381"/>
          </a:xfrm>
        </p:grpSpPr>
        <p:pic>
          <p:nvPicPr>
            <p:cNvPr descr="A close up of a sign&#10;&#10;Description automatically generated" id="334" name="Google Shape;334;p15"/>
            <p:cNvPicPr preferRelativeResize="0"/>
            <p:nvPr/>
          </p:nvPicPr>
          <p:blipFill rotWithShape="1">
            <a:blip r:embed="rId3">
              <a:alphaModFix/>
            </a:blip>
            <a:srcRect b="49086" l="0" r="66310" t="0"/>
            <a:stretch/>
          </p:blipFill>
          <p:spPr>
            <a:xfrm>
              <a:off x="6554103" y="3837527"/>
              <a:ext cx="779575" cy="785424"/>
            </a:xfrm>
            <a:prstGeom prst="rect">
              <a:avLst/>
            </a:prstGeom>
            <a:noFill/>
            <a:ln>
              <a:noFill/>
            </a:ln>
          </p:spPr>
        </p:pic>
        <p:pic>
          <p:nvPicPr>
            <p:cNvPr descr="A close up of a sign&#10;&#10;Description automatically generated" id="335" name="Google Shape;335;p15"/>
            <p:cNvPicPr preferRelativeResize="0"/>
            <p:nvPr/>
          </p:nvPicPr>
          <p:blipFill rotWithShape="1">
            <a:blip r:embed="rId3">
              <a:alphaModFix/>
            </a:blip>
            <a:srcRect b="49086" l="34541" r="33398" t="0"/>
            <a:stretch/>
          </p:blipFill>
          <p:spPr>
            <a:xfrm>
              <a:off x="2238284" y="3740081"/>
              <a:ext cx="741838" cy="785423"/>
            </a:xfrm>
            <a:prstGeom prst="rect">
              <a:avLst/>
            </a:prstGeom>
            <a:noFill/>
            <a:ln>
              <a:noFill/>
            </a:ln>
          </p:spPr>
        </p:pic>
        <p:pic>
          <p:nvPicPr>
            <p:cNvPr descr="A close up of a sign&#10;&#10;Description automatically generated" id="336" name="Google Shape;336;p15"/>
            <p:cNvPicPr preferRelativeResize="0"/>
            <p:nvPr/>
          </p:nvPicPr>
          <p:blipFill rotWithShape="1">
            <a:blip r:embed="rId3">
              <a:alphaModFix/>
            </a:blip>
            <a:srcRect b="0" l="34658" r="34352" t="50000"/>
            <a:stretch/>
          </p:blipFill>
          <p:spPr>
            <a:xfrm>
              <a:off x="2250669" y="2844570"/>
              <a:ext cx="717069" cy="771320"/>
            </a:xfrm>
            <a:prstGeom prst="rect">
              <a:avLst/>
            </a:prstGeom>
            <a:noFill/>
            <a:ln>
              <a:noFill/>
            </a:ln>
          </p:spPr>
        </p:pic>
        <p:pic>
          <p:nvPicPr>
            <p:cNvPr descr="A close up of a sign&#10;&#10;Description automatically generated" id="337" name="Google Shape;337;p15"/>
            <p:cNvPicPr preferRelativeResize="0"/>
            <p:nvPr/>
          </p:nvPicPr>
          <p:blipFill rotWithShape="1">
            <a:blip r:embed="rId3">
              <a:alphaModFix/>
            </a:blip>
            <a:srcRect b="-1" l="65543" r="0" t="50001"/>
            <a:stretch/>
          </p:blipFill>
          <p:spPr>
            <a:xfrm>
              <a:off x="6569343" y="2876029"/>
              <a:ext cx="797313" cy="771319"/>
            </a:xfrm>
            <a:prstGeom prst="rect">
              <a:avLst/>
            </a:prstGeom>
            <a:noFill/>
            <a:ln>
              <a:noFill/>
            </a:ln>
          </p:spPr>
        </p:pic>
        <p:sp>
          <p:nvSpPr>
            <p:cNvPr id="338" name="Google Shape;338;p15"/>
            <p:cNvSpPr txBox="1"/>
            <p:nvPr/>
          </p:nvSpPr>
          <p:spPr>
            <a:xfrm>
              <a:off x="3197671" y="3037869"/>
              <a:ext cx="311355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Facebook Group at LTFUCares</a:t>
              </a:r>
              <a:endParaRPr b="1" i="0" sz="1800" u="none" cap="none" strike="noStrike">
                <a:solidFill>
                  <a:srgbClr val="000000"/>
                </a:solidFill>
                <a:latin typeface="Calibri"/>
                <a:ea typeface="Calibri"/>
                <a:cs typeface="Calibri"/>
                <a:sym typeface="Calibri"/>
              </a:endParaRPr>
            </a:p>
          </p:txBody>
        </p:sp>
        <p:sp>
          <p:nvSpPr>
            <p:cNvPr id="339" name="Google Shape;339;p15"/>
            <p:cNvSpPr txBox="1"/>
            <p:nvPr/>
          </p:nvSpPr>
          <p:spPr>
            <a:xfrm>
              <a:off x="3197671" y="3934678"/>
              <a:ext cx="29088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Instagram @ at LTFUCares</a:t>
              </a:r>
              <a:endParaRPr b="1" i="0" sz="1800" u="none" cap="none" strike="noStrike">
                <a:solidFill>
                  <a:srgbClr val="000000"/>
                </a:solidFill>
                <a:latin typeface="Calibri"/>
                <a:ea typeface="Calibri"/>
                <a:cs typeface="Calibri"/>
                <a:sym typeface="Calibri"/>
              </a:endParaRPr>
            </a:p>
          </p:txBody>
        </p:sp>
        <p:sp>
          <p:nvSpPr>
            <p:cNvPr id="340" name="Google Shape;340;p15"/>
            <p:cNvSpPr txBox="1"/>
            <p:nvPr/>
          </p:nvSpPr>
          <p:spPr>
            <a:xfrm>
              <a:off x="7516345" y="4020084"/>
              <a:ext cx="30848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Twitter @LTFUCares</a:t>
              </a:r>
              <a:endParaRPr b="1" i="0" sz="1800" u="none" cap="none" strike="noStrike">
                <a:solidFill>
                  <a:srgbClr val="000000"/>
                </a:solidFill>
                <a:latin typeface="Calibri"/>
                <a:ea typeface="Calibri"/>
                <a:cs typeface="Calibri"/>
                <a:sym typeface="Calibri"/>
              </a:endParaRPr>
            </a:p>
          </p:txBody>
        </p:sp>
        <p:sp>
          <p:nvSpPr>
            <p:cNvPr id="341" name="Google Shape;341;p15"/>
            <p:cNvSpPr txBox="1"/>
            <p:nvPr/>
          </p:nvSpPr>
          <p:spPr>
            <a:xfrm>
              <a:off x="7516345" y="3058693"/>
              <a:ext cx="30848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LinkedIn LTFUCares</a:t>
              </a:r>
              <a:endParaRPr b="1"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150" name="Google Shape;150;p2"/>
          <p:cNvSpPr txBox="1"/>
          <p:nvPr>
            <p:ph type="title"/>
          </p:nvPr>
        </p:nvSpPr>
        <p:spPr>
          <a:xfrm>
            <a:off x="216568" y="176214"/>
            <a:ext cx="11137232" cy="10269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300"/>
              <a:buFont typeface="Calibri"/>
              <a:buNone/>
            </a:pPr>
            <a:r>
              <a:rPr lang="en-US" sz="4300">
                <a:latin typeface="Calibri"/>
                <a:ea typeface="Calibri"/>
                <a:cs typeface="Calibri"/>
                <a:sym typeface="Calibri"/>
              </a:rPr>
              <a:t>The Potential of the Newborn Screening System </a:t>
            </a:r>
            <a:endParaRPr/>
          </a:p>
        </p:txBody>
      </p:sp>
      <p:sp>
        <p:nvSpPr>
          <p:cNvPr id="151" name="Google Shape;151;p2"/>
          <p:cNvSpPr txBox="1"/>
          <p:nvPr>
            <p:ph idx="1" type="body"/>
          </p:nvPr>
        </p:nvSpPr>
        <p:spPr>
          <a:xfrm>
            <a:off x="389070" y="1379372"/>
            <a:ext cx="4014487" cy="521393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Calibri"/>
                <a:ea typeface="Calibri"/>
                <a:cs typeface="Calibri"/>
                <a:sym typeface="Calibri"/>
              </a:rPr>
              <a:t>A national and state-based LTFU system that supports the NBS community</a:t>
            </a:r>
            <a:endParaRPr/>
          </a:p>
          <a:p>
            <a:pPr indent="-228600" lvl="0" marL="228600" rtl="0" algn="l">
              <a:lnSpc>
                <a:spcPct val="90000"/>
              </a:lnSpc>
              <a:spcBef>
                <a:spcPts val="1000"/>
              </a:spcBef>
              <a:spcAft>
                <a:spcPts val="0"/>
              </a:spcAft>
              <a:buClr>
                <a:schemeClr val="dk1"/>
              </a:buClr>
              <a:buSzPts val="2000"/>
              <a:buChar char="•"/>
            </a:pPr>
            <a:r>
              <a:rPr lang="en-US" sz="2000">
                <a:latin typeface="Calibri"/>
                <a:ea typeface="Calibri"/>
                <a:cs typeface="Calibri"/>
                <a:sym typeface="Calibri"/>
              </a:rPr>
              <a:t>Enable state NBS programs to coordinated LTFU care through a medical home</a:t>
            </a:r>
            <a:endParaRPr/>
          </a:p>
          <a:p>
            <a:pPr indent="-228600" lvl="0" marL="228600" rtl="0" algn="l">
              <a:lnSpc>
                <a:spcPct val="90000"/>
              </a:lnSpc>
              <a:spcBef>
                <a:spcPts val="1000"/>
              </a:spcBef>
              <a:spcAft>
                <a:spcPts val="0"/>
              </a:spcAft>
              <a:buClr>
                <a:schemeClr val="dk1"/>
              </a:buClr>
              <a:buSzPts val="2000"/>
              <a:buChar char="•"/>
            </a:pPr>
            <a:r>
              <a:rPr lang="en-US" sz="2000">
                <a:latin typeface="Calibri"/>
                <a:ea typeface="Calibri"/>
                <a:cs typeface="Calibri"/>
                <a:sym typeface="Calibri"/>
              </a:rPr>
              <a:t>Guide improvements in screening, diagnosis, care, and management of all newborns</a:t>
            </a:r>
            <a:endParaRPr/>
          </a:p>
          <a:p>
            <a:pPr indent="-228600" lvl="0" marL="228600" rtl="0" algn="l">
              <a:lnSpc>
                <a:spcPct val="90000"/>
              </a:lnSpc>
              <a:spcBef>
                <a:spcPts val="1000"/>
              </a:spcBef>
              <a:spcAft>
                <a:spcPts val="0"/>
              </a:spcAft>
              <a:buClr>
                <a:schemeClr val="dk1"/>
              </a:buClr>
              <a:buSzPts val="2000"/>
              <a:buChar char="•"/>
            </a:pPr>
            <a:r>
              <a:rPr lang="en-US" sz="2000">
                <a:latin typeface="Calibri"/>
                <a:ea typeface="Calibri"/>
                <a:cs typeface="Calibri"/>
                <a:sym typeface="Calibri"/>
              </a:rPr>
              <a:t>Accelerate understanding of the conditions that are part of or candidates for NBS</a:t>
            </a:r>
            <a:endParaRPr/>
          </a:p>
          <a:p>
            <a:pPr indent="-228600" lvl="0" marL="228600" rtl="0" algn="l">
              <a:lnSpc>
                <a:spcPct val="90000"/>
              </a:lnSpc>
              <a:spcBef>
                <a:spcPts val="1000"/>
              </a:spcBef>
              <a:spcAft>
                <a:spcPts val="0"/>
              </a:spcAft>
              <a:buClr>
                <a:schemeClr val="dk1"/>
              </a:buClr>
              <a:buSzPts val="2000"/>
              <a:buChar char="•"/>
            </a:pPr>
            <a:r>
              <a:rPr lang="en-US" sz="2000">
                <a:latin typeface="Calibri"/>
                <a:ea typeface="Calibri"/>
                <a:cs typeface="Calibri"/>
                <a:sym typeface="Calibri"/>
              </a:rPr>
              <a:t>Leverages the unique features of screening not being based on access, geography, socioeconomic status or other factors</a:t>
            </a:r>
            <a:endParaRPr/>
          </a:p>
        </p:txBody>
      </p:sp>
      <p:pic>
        <p:nvPicPr>
          <p:cNvPr descr="Graphical user interface, application&#10;&#10;Description automatically generated" id="152" name="Google Shape;152;p2"/>
          <p:cNvPicPr preferRelativeResize="0"/>
          <p:nvPr/>
        </p:nvPicPr>
        <p:blipFill rotWithShape="1">
          <a:blip r:embed="rId3">
            <a:alphaModFix/>
          </a:blip>
          <a:srcRect b="10252" l="0" r="2" t="0"/>
          <a:stretch/>
        </p:blipFill>
        <p:spPr>
          <a:xfrm>
            <a:off x="4890339" y="1379372"/>
            <a:ext cx="6826138" cy="47326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Graphical user interface, text, application&#10;&#10;Description automatically generated" id="346" name="Google Shape;346;p16"/>
          <p:cNvPicPr preferRelativeResize="0"/>
          <p:nvPr/>
        </p:nvPicPr>
        <p:blipFill rotWithShape="1">
          <a:blip r:embed="rId3">
            <a:alphaModFix/>
          </a:blip>
          <a:srcRect b="88283" l="0" r="0" t="0"/>
          <a:stretch/>
        </p:blipFill>
        <p:spPr>
          <a:xfrm>
            <a:off x="2885441" y="267765"/>
            <a:ext cx="6610280" cy="1002361"/>
          </a:xfrm>
          <a:prstGeom prst="rect">
            <a:avLst/>
          </a:prstGeom>
          <a:noFill/>
          <a:ln>
            <a:noFill/>
          </a:ln>
        </p:spPr>
      </p:pic>
      <p:pic>
        <p:nvPicPr>
          <p:cNvPr descr="A black and white logo&#10;&#10;Description automatically generated with medium confidence" id="347" name="Google Shape;347;p16"/>
          <p:cNvPicPr preferRelativeResize="0"/>
          <p:nvPr/>
        </p:nvPicPr>
        <p:blipFill rotWithShape="1">
          <a:blip r:embed="rId4">
            <a:alphaModFix/>
          </a:blip>
          <a:srcRect b="0" l="0" r="0" t="0"/>
          <a:stretch/>
        </p:blipFill>
        <p:spPr>
          <a:xfrm>
            <a:off x="2998197" y="597164"/>
            <a:ext cx="767024" cy="343564"/>
          </a:xfrm>
          <a:prstGeom prst="rect">
            <a:avLst/>
          </a:prstGeom>
          <a:noFill/>
          <a:ln>
            <a:noFill/>
          </a:ln>
        </p:spPr>
      </p:pic>
      <p:pic>
        <p:nvPicPr>
          <p:cNvPr descr="Text&#10;&#10;Description automatically generated" id="348" name="Google Shape;348;p16"/>
          <p:cNvPicPr preferRelativeResize="0"/>
          <p:nvPr/>
        </p:nvPicPr>
        <p:blipFill rotWithShape="1">
          <a:blip r:embed="rId5">
            <a:alphaModFix/>
          </a:blip>
          <a:srcRect b="0" l="0" r="0" t="0"/>
          <a:stretch/>
        </p:blipFill>
        <p:spPr>
          <a:xfrm>
            <a:off x="8037951" y="4388232"/>
            <a:ext cx="1969764" cy="565313"/>
          </a:xfrm>
          <a:prstGeom prst="rect">
            <a:avLst/>
          </a:prstGeom>
          <a:noFill/>
          <a:ln>
            <a:noFill/>
          </a:ln>
        </p:spPr>
      </p:pic>
      <p:pic>
        <p:nvPicPr>
          <p:cNvPr descr="A picture containing text&#10;&#10;Description automatically generated" id="349" name="Google Shape;349;p16"/>
          <p:cNvPicPr preferRelativeResize="0"/>
          <p:nvPr/>
        </p:nvPicPr>
        <p:blipFill rotWithShape="1">
          <a:blip r:embed="rId6">
            <a:alphaModFix/>
          </a:blip>
          <a:srcRect b="0" l="0" r="0" t="0"/>
          <a:stretch/>
        </p:blipFill>
        <p:spPr>
          <a:xfrm>
            <a:off x="5076131" y="3342876"/>
            <a:ext cx="2908300" cy="698500"/>
          </a:xfrm>
          <a:prstGeom prst="rect">
            <a:avLst/>
          </a:prstGeom>
          <a:noFill/>
          <a:ln>
            <a:noFill/>
          </a:ln>
        </p:spPr>
      </p:pic>
      <p:pic>
        <p:nvPicPr>
          <p:cNvPr descr="A picture containing text&#10;&#10;Description automatically generated" id="350" name="Google Shape;350;p16"/>
          <p:cNvPicPr preferRelativeResize="0"/>
          <p:nvPr/>
        </p:nvPicPr>
        <p:blipFill rotWithShape="1">
          <a:blip r:embed="rId7">
            <a:alphaModFix/>
          </a:blip>
          <a:srcRect b="6993" l="4091" r="6627" t="0"/>
          <a:stretch/>
        </p:blipFill>
        <p:spPr>
          <a:xfrm>
            <a:off x="8272961" y="2480713"/>
            <a:ext cx="1725256" cy="871388"/>
          </a:xfrm>
          <a:prstGeom prst="rect">
            <a:avLst/>
          </a:prstGeom>
          <a:noFill/>
          <a:ln>
            <a:noFill/>
          </a:ln>
        </p:spPr>
      </p:pic>
      <p:pic>
        <p:nvPicPr>
          <p:cNvPr descr="Logo&#10;&#10;Description automatically generated" id="351" name="Google Shape;351;p16"/>
          <p:cNvPicPr preferRelativeResize="0"/>
          <p:nvPr/>
        </p:nvPicPr>
        <p:blipFill rotWithShape="1">
          <a:blip r:embed="rId8">
            <a:alphaModFix/>
          </a:blip>
          <a:srcRect b="13107" l="0" r="0" t="0"/>
          <a:stretch/>
        </p:blipFill>
        <p:spPr>
          <a:xfrm>
            <a:off x="5050785" y="5041775"/>
            <a:ext cx="2958992" cy="766150"/>
          </a:xfrm>
          <a:prstGeom prst="rect">
            <a:avLst/>
          </a:prstGeom>
          <a:noFill/>
          <a:ln>
            <a:noFill/>
          </a:ln>
        </p:spPr>
      </p:pic>
      <p:pic>
        <p:nvPicPr>
          <p:cNvPr descr="Text&#10;&#10;Description automatically generated with low confidence" id="352" name="Google Shape;352;p16"/>
          <p:cNvPicPr preferRelativeResize="0"/>
          <p:nvPr/>
        </p:nvPicPr>
        <p:blipFill rotWithShape="1">
          <a:blip r:embed="rId9">
            <a:alphaModFix/>
          </a:blip>
          <a:srcRect b="0" l="0" r="0" t="0"/>
          <a:stretch/>
        </p:blipFill>
        <p:spPr>
          <a:xfrm>
            <a:off x="2891731" y="2422220"/>
            <a:ext cx="2184400" cy="838200"/>
          </a:xfrm>
          <a:prstGeom prst="rect">
            <a:avLst/>
          </a:prstGeom>
          <a:noFill/>
          <a:ln>
            <a:noFill/>
          </a:ln>
        </p:spPr>
      </p:pic>
      <p:pic>
        <p:nvPicPr>
          <p:cNvPr descr="Graphical user interface, text, application&#10;&#10;Description automatically generated" id="353" name="Google Shape;353;p16"/>
          <p:cNvPicPr preferRelativeResize="0"/>
          <p:nvPr/>
        </p:nvPicPr>
        <p:blipFill rotWithShape="1">
          <a:blip r:embed="rId10">
            <a:alphaModFix/>
          </a:blip>
          <a:srcRect b="0" l="0" r="0" t="0"/>
          <a:stretch/>
        </p:blipFill>
        <p:spPr>
          <a:xfrm>
            <a:off x="2885441" y="4169709"/>
            <a:ext cx="2336081" cy="1002361"/>
          </a:xfrm>
          <a:prstGeom prst="rect">
            <a:avLst/>
          </a:prstGeom>
          <a:noFill/>
          <a:ln>
            <a:noFill/>
          </a:ln>
        </p:spPr>
      </p:pic>
      <p:pic>
        <p:nvPicPr>
          <p:cNvPr descr="A close-up of a logo&#10;&#10;Description automatically generated" id="354" name="Google Shape;354;p16"/>
          <p:cNvPicPr preferRelativeResize="0"/>
          <p:nvPr/>
        </p:nvPicPr>
        <p:blipFill rotWithShape="1">
          <a:blip r:embed="rId11">
            <a:alphaModFix/>
          </a:blip>
          <a:srcRect b="18023" l="0" r="0" t="0"/>
          <a:stretch/>
        </p:blipFill>
        <p:spPr>
          <a:xfrm>
            <a:off x="5364661" y="1662217"/>
            <a:ext cx="2908300" cy="7600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7"/>
          <p:cNvSpPr txBox="1"/>
          <p:nvPr>
            <p:ph type="title"/>
          </p:nvPr>
        </p:nvSpPr>
        <p:spPr>
          <a:xfrm>
            <a:off x="240323"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Acknowledgment </a:t>
            </a:r>
            <a:endParaRPr/>
          </a:p>
        </p:txBody>
      </p:sp>
      <p:pic>
        <p:nvPicPr>
          <p:cNvPr descr="A black and white logo&#10;&#10;Description automatically generated with medium confidence" id="361" name="Google Shape;361;p17"/>
          <p:cNvPicPr preferRelativeResize="0"/>
          <p:nvPr/>
        </p:nvPicPr>
        <p:blipFill rotWithShape="1">
          <a:blip r:embed="rId3">
            <a:alphaModFix/>
          </a:blip>
          <a:srcRect b="0" l="0" r="0" t="0"/>
          <a:stretch/>
        </p:blipFill>
        <p:spPr>
          <a:xfrm>
            <a:off x="10530523" y="6242434"/>
            <a:ext cx="1216806" cy="5450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142149" y="154741"/>
            <a:ext cx="11664426" cy="106450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300"/>
              <a:buFont typeface="Calibri"/>
              <a:buNone/>
            </a:pPr>
            <a:r>
              <a:rPr lang="en-US" sz="4300">
                <a:latin typeface="Calibri"/>
                <a:ea typeface="Calibri"/>
                <a:cs typeface="Calibri"/>
                <a:sym typeface="Calibri"/>
              </a:rPr>
              <a:t>Key Goals of Efforts to Develop Comprehensive Models of LTFU</a:t>
            </a:r>
            <a:endParaRPr/>
          </a:p>
        </p:txBody>
      </p:sp>
      <p:sp>
        <p:nvSpPr>
          <p:cNvPr id="158" name="Google Shape;158;p3"/>
          <p:cNvSpPr txBox="1"/>
          <p:nvPr>
            <p:ph idx="1" type="body"/>
          </p:nvPr>
        </p:nvSpPr>
        <p:spPr>
          <a:xfrm>
            <a:off x="492846" y="3429000"/>
            <a:ext cx="10963031" cy="272134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Collaborations between clinicians, public health agencies, and families</a:t>
            </a:r>
            <a:endParaRPr/>
          </a:p>
          <a:p>
            <a:pPr indent="-228600" lvl="0" marL="228600" rtl="0" algn="l">
              <a:lnSpc>
                <a:spcPct val="90000"/>
              </a:lnSpc>
              <a:spcBef>
                <a:spcPts val="1000"/>
              </a:spcBef>
              <a:spcAft>
                <a:spcPts val="0"/>
              </a:spcAft>
              <a:buClr>
                <a:schemeClr val="dk1"/>
              </a:buClr>
              <a:buSzPts val="2800"/>
              <a:buChar char="•"/>
            </a:pPr>
            <a:r>
              <a:rPr lang="en-US"/>
              <a:t>Implement LTFU model protocols and data collection</a:t>
            </a:r>
            <a:endParaRPr/>
          </a:p>
          <a:p>
            <a:pPr indent="-228600" lvl="0" marL="228600" rtl="0" algn="l">
              <a:lnSpc>
                <a:spcPct val="90000"/>
              </a:lnSpc>
              <a:spcBef>
                <a:spcPts val="1000"/>
              </a:spcBef>
              <a:spcAft>
                <a:spcPts val="0"/>
              </a:spcAft>
              <a:buClr>
                <a:schemeClr val="dk1"/>
              </a:buClr>
              <a:buSzPts val="2800"/>
              <a:buChar char="•"/>
            </a:pPr>
            <a:r>
              <a:rPr lang="en-US"/>
              <a:t>Demonstrate integration of LTFU model data from clinical and public health systems</a:t>
            </a:r>
            <a:endParaRPr/>
          </a:p>
          <a:p>
            <a:pPr indent="-228600" lvl="0" marL="228600" rtl="0" algn="l">
              <a:lnSpc>
                <a:spcPct val="90000"/>
              </a:lnSpc>
              <a:spcBef>
                <a:spcPts val="1000"/>
              </a:spcBef>
              <a:spcAft>
                <a:spcPts val="0"/>
              </a:spcAft>
              <a:buClr>
                <a:schemeClr val="dk1"/>
              </a:buClr>
              <a:buSzPts val="2800"/>
              <a:buChar char="•"/>
            </a:pPr>
            <a:r>
              <a:rPr lang="en-US"/>
              <a:t>Increase the number of families who receive coordinated LTFU care through a medical home consistent with the LTFU model</a:t>
            </a:r>
            <a:endParaRPr/>
          </a:p>
        </p:txBody>
      </p:sp>
      <p:pic>
        <p:nvPicPr>
          <p:cNvPr descr="A picture containing graphical user interface&#10;&#10;Description automatically generated" id="159" name="Google Shape;159;p3"/>
          <p:cNvPicPr preferRelativeResize="0"/>
          <p:nvPr/>
        </p:nvPicPr>
        <p:blipFill rotWithShape="1">
          <a:blip r:embed="rId3">
            <a:alphaModFix/>
          </a:blip>
          <a:srcRect b="0" l="0" r="0" t="71076"/>
          <a:stretch/>
        </p:blipFill>
        <p:spPr>
          <a:xfrm>
            <a:off x="1863269" y="1678189"/>
            <a:ext cx="7715873" cy="14896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Timeline&#10;&#10;Description automatically generated with low confidence" id="165" name="Google Shape;165;p4"/>
          <p:cNvPicPr preferRelativeResize="0"/>
          <p:nvPr/>
        </p:nvPicPr>
        <p:blipFill rotWithShape="1">
          <a:blip r:embed="rId3">
            <a:alphaModFix/>
          </a:blip>
          <a:srcRect b="23037" l="7923" r="10006" t="11683"/>
          <a:stretch/>
        </p:blipFill>
        <p:spPr>
          <a:xfrm>
            <a:off x="4271211" y="1203895"/>
            <a:ext cx="7800142" cy="4794505"/>
          </a:xfrm>
          <a:prstGeom prst="rect">
            <a:avLst/>
          </a:prstGeom>
          <a:noFill/>
          <a:ln>
            <a:noFill/>
          </a:ln>
        </p:spPr>
      </p:pic>
      <p:sp>
        <p:nvSpPr>
          <p:cNvPr id="166" name="Google Shape;166;p4"/>
          <p:cNvSpPr txBox="1"/>
          <p:nvPr/>
        </p:nvSpPr>
        <p:spPr>
          <a:xfrm>
            <a:off x="222447" y="269887"/>
            <a:ext cx="10515600" cy="689974"/>
          </a:xfrm>
          <a:prstGeom prst="rect">
            <a:avLst/>
          </a:prstGeom>
          <a:solidFill>
            <a:schemeClr val="lt1"/>
          </a:solid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0" i="0" lang="en-US" sz="4400" u="none" cap="none" strike="noStrike">
                <a:solidFill>
                  <a:schemeClr val="dk1"/>
                </a:solidFill>
                <a:latin typeface="Calibri"/>
                <a:ea typeface="Calibri"/>
                <a:cs typeface="Calibri"/>
                <a:sym typeface="Calibri"/>
              </a:rPr>
              <a:t>ACMG LTFU-Cares and LTFU-Check Initiative </a:t>
            </a:r>
            <a:endParaRPr/>
          </a:p>
        </p:txBody>
      </p:sp>
      <p:sp>
        <p:nvSpPr>
          <p:cNvPr id="167" name="Google Shape;167;p4"/>
          <p:cNvSpPr txBox="1"/>
          <p:nvPr/>
        </p:nvSpPr>
        <p:spPr>
          <a:xfrm>
            <a:off x="378858" y="1760973"/>
            <a:ext cx="3331029" cy="3336053"/>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120000"/>
              </a:lnSpc>
              <a:spcBef>
                <a:spcPts val="0"/>
              </a:spcBef>
              <a:spcAft>
                <a:spcPts val="0"/>
              </a:spcAft>
              <a:buClr>
                <a:schemeClr val="dk1"/>
              </a:buClr>
              <a:buSzPct val="100000"/>
              <a:buFont typeface="Arial"/>
              <a:buNone/>
            </a:pPr>
            <a:r>
              <a:rPr b="0" i="0" lang="en-US" sz="4300" u="none" cap="none" strike="noStrike">
                <a:solidFill>
                  <a:schemeClr val="dk1"/>
                </a:solidFill>
                <a:latin typeface="Calibri"/>
                <a:ea typeface="Calibri"/>
                <a:cs typeface="Calibri"/>
                <a:sym typeface="Calibri"/>
              </a:rPr>
              <a:t>A longitudinal care, data tracking and reporting system designed by and for all NBS stakeholders</a:t>
            </a:r>
            <a:endParaRPr b="0" i="0" sz="4200" u="none" cap="none" strike="noStrike">
              <a:solidFill>
                <a:schemeClr val="dk1"/>
              </a:solidFill>
              <a:latin typeface="Calibri"/>
              <a:ea typeface="Calibri"/>
              <a:cs typeface="Calibri"/>
              <a:sym typeface="Calibri"/>
            </a:endParaRPr>
          </a:p>
        </p:txBody>
      </p:sp>
      <p:pic>
        <p:nvPicPr>
          <p:cNvPr descr="A black and white logo&#10;&#10;Description automatically generated with medium confidence" id="168" name="Google Shape;168;p4"/>
          <p:cNvPicPr preferRelativeResize="0"/>
          <p:nvPr/>
        </p:nvPicPr>
        <p:blipFill rotWithShape="1">
          <a:blip r:embed="rId4">
            <a:alphaModFix/>
          </a:blip>
          <a:srcRect b="0" l="0" r="0" t="0"/>
          <a:stretch/>
        </p:blipFill>
        <p:spPr>
          <a:xfrm>
            <a:off x="10530523" y="6242434"/>
            <a:ext cx="1216806" cy="5450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ph type="title"/>
          </p:nvPr>
        </p:nvSpPr>
        <p:spPr>
          <a:xfrm>
            <a:off x="284748" y="18300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300"/>
              <a:buFont typeface="Calibri"/>
              <a:buNone/>
            </a:pPr>
            <a:r>
              <a:rPr lang="en-US" sz="4300">
                <a:latin typeface="Calibri"/>
                <a:ea typeface="Calibri"/>
                <a:cs typeface="Calibri"/>
                <a:sym typeface="Calibri"/>
              </a:rPr>
              <a:t>Our Goal is to Develop a Comprehensive LTFU Model System</a:t>
            </a:r>
            <a:endParaRPr/>
          </a:p>
        </p:txBody>
      </p:sp>
      <p:pic>
        <p:nvPicPr>
          <p:cNvPr descr="Graphical user interface&#10;&#10;Description automatically generated with medium confidence" id="174" name="Google Shape;174;p5"/>
          <p:cNvPicPr preferRelativeResize="0"/>
          <p:nvPr/>
        </p:nvPicPr>
        <p:blipFill rotWithShape="1">
          <a:blip r:embed="rId3">
            <a:alphaModFix/>
          </a:blip>
          <a:srcRect b="0" l="0" r="0" t="0"/>
          <a:stretch/>
        </p:blipFill>
        <p:spPr>
          <a:xfrm>
            <a:off x="107354" y="2026318"/>
            <a:ext cx="12084646" cy="28053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Timeline&#10;&#10;Description automatically generated with low confidence" id="179" name="Google Shape;179;p6"/>
          <p:cNvPicPr preferRelativeResize="0"/>
          <p:nvPr/>
        </p:nvPicPr>
        <p:blipFill rotWithShape="1">
          <a:blip r:embed="rId3">
            <a:alphaModFix/>
          </a:blip>
          <a:srcRect b="46884" l="7923" r="10006" t="30607"/>
          <a:stretch/>
        </p:blipFill>
        <p:spPr>
          <a:xfrm>
            <a:off x="623836" y="1689507"/>
            <a:ext cx="10511188" cy="2227701"/>
          </a:xfrm>
          <a:prstGeom prst="rect">
            <a:avLst/>
          </a:prstGeom>
          <a:noFill/>
          <a:ln>
            <a:noFill/>
          </a:ln>
        </p:spPr>
      </p:pic>
      <p:sp>
        <p:nvSpPr>
          <p:cNvPr id="180" name="Google Shape;180;p6"/>
          <p:cNvSpPr txBox="1"/>
          <p:nvPr/>
        </p:nvSpPr>
        <p:spPr>
          <a:xfrm>
            <a:off x="183995" y="182507"/>
            <a:ext cx="10951029" cy="74392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accent6"/>
              </a:buClr>
              <a:buSzPts val="4300"/>
              <a:buFont typeface="Arial"/>
              <a:buNone/>
            </a:pPr>
            <a:r>
              <a:rPr b="0" i="0" lang="en-US" sz="4300" u="none" cap="none" strike="noStrike">
                <a:solidFill>
                  <a:schemeClr val="accent6"/>
                </a:solidFill>
                <a:latin typeface="Calibri"/>
                <a:ea typeface="Calibri"/>
                <a:cs typeface="Calibri"/>
                <a:sym typeface="Calibri"/>
              </a:rPr>
              <a:t>Our Focus is on Spinal Muscular Atrophy (SMA)</a:t>
            </a:r>
            <a:endParaRPr b="0" i="0" sz="4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Arial"/>
              <a:buNone/>
            </a:pPr>
            <a:r>
              <a:t/>
            </a:r>
            <a:endParaRPr b="1" i="0" sz="4300" u="none" cap="none" strike="noStrike">
              <a:solidFill>
                <a:srgbClr val="0311FF"/>
              </a:solidFill>
              <a:latin typeface="Calibri"/>
              <a:ea typeface="Calibri"/>
              <a:cs typeface="Calibri"/>
              <a:sym typeface="Calibri"/>
            </a:endParaRPr>
          </a:p>
        </p:txBody>
      </p:sp>
      <p:sp>
        <p:nvSpPr>
          <p:cNvPr id="181" name="Google Shape;181;p6"/>
          <p:cNvSpPr txBox="1"/>
          <p:nvPr/>
        </p:nvSpPr>
        <p:spPr>
          <a:xfrm>
            <a:off x="1078906" y="4273069"/>
            <a:ext cx="10396355" cy="895424"/>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Recommended for nationwide NBS screening in July 2018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txBox="1"/>
          <p:nvPr/>
        </p:nvSpPr>
        <p:spPr>
          <a:xfrm>
            <a:off x="0" y="206540"/>
            <a:ext cx="11846304" cy="914400"/>
          </a:xfrm>
          <a:prstGeom prst="rect">
            <a:avLst/>
          </a:prstGeom>
          <a:solidFill>
            <a:schemeClr val="lt1"/>
          </a:solidFill>
          <a:ln>
            <a:noFill/>
          </a:ln>
        </p:spPr>
        <p:txBody>
          <a:bodyPr anchorCtr="0" anchor="t" bIns="45700" lIns="91425" spcFirstLastPara="1" rIns="91425" wrap="square" tIns="45700">
            <a:normAutofit fontScale="97500"/>
          </a:bodyPr>
          <a:lstStyle/>
          <a:p>
            <a:pPr indent="0" lvl="0" marL="0" marR="0" rtl="0" algn="ctr">
              <a:lnSpc>
                <a:spcPct val="110000"/>
              </a:lnSpc>
              <a:spcBef>
                <a:spcPts val="0"/>
              </a:spcBef>
              <a:spcAft>
                <a:spcPts val="0"/>
              </a:spcAft>
              <a:buClr>
                <a:schemeClr val="dk1"/>
              </a:buClr>
              <a:buSzPct val="100000"/>
              <a:buFont typeface="Calibri"/>
              <a:buNone/>
            </a:pPr>
            <a:r>
              <a:rPr b="0" i="0" lang="en-US" sz="4400" u="none" cap="none" strike="noStrike">
                <a:solidFill>
                  <a:schemeClr val="dk1"/>
                </a:solidFill>
                <a:latin typeface="Calibri"/>
                <a:ea typeface="Calibri"/>
                <a:cs typeface="Calibri"/>
                <a:sym typeface="Calibri"/>
              </a:rPr>
              <a:t>Our Project Includes a Focus on Parents and Families</a:t>
            </a:r>
            <a:endParaRPr/>
          </a:p>
        </p:txBody>
      </p:sp>
      <p:pic>
        <p:nvPicPr>
          <p:cNvPr descr="Arrow Right with solid fill" id="188" name="Google Shape;188;p7"/>
          <p:cNvPicPr preferRelativeResize="0"/>
          <p:nvPr/>
        </p:nvPicPr>
        <p:blipFill rotWithShape="1">
          <a:blip r:embed="rId3">
            <a:alphaModFix/>
          </a:blip>
          <a:srcRect b="0" l="0" r="0" t="0"/>
          <a:stretch/>
        </p:blipFill>
        <p:spPr>
          <a:xfrm>
            <a:off x="4481882" y="3035346"/>
            <a:ext cx="619628" cy="914400"/>
          </a:xfrm>
          <a:prstGeom prst="rect">
            <a:avLst/>
          </a:prstGeom>
          <a:noFill/>
          <a:ln>
            <a:noFill/>
          </a:ln>
        </p:spPr>
      </p:pic>
      <p:grpSp>
        <p:nvGrpSpPr>
          <p:cNvPr id="189" name="Google Shape;189;p7"/>
          <p:cNvGrpSpPr/>
          <p:nvPr/>
        </p:nvGrpSpPr>
        <p:grpSpPr>
          <a:xfrm>
            <a:off x="8694270" y="1470212"/>
            <a:ext cx="1958787" cy="3917575"/>
            <a:chOff x="568290" y="1990"/>
            <a:chExt cx="1958787" cy="3917575"/>
          </a:xfrm>
        </p:grpSpPr>
        <p:sp>
          <p:nvSpPr>
            <p:cNvPr id="190" name="Google Shape;190;p7"/>
            <p:cNvSpPr/>
            <p:nvPr/>
          </p:nvSpPr>
          <p:spPr>
            <a:xfrm>
              <a:off x="568290" y="1990"/>
              <a:ext cx="1958787" cy="1175272"/>
            </a:xfrm>
            <a:prstGeom prst="rect">
              <a:avLst/>
            </a:prstGeom>
            <a:solidFill>
              <a:srgbClr val="4045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txBox="1"/>
            <p:nvPr/>
          </p:nvSpPr>
          <p:spPr>
            <a:xfrm>
              <a:off x="568290" y="1990"/>
              <a:ext cx="1958787" cy="117527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Medical Home</a:t>
              </a:r>
              <a:endParaRPr/>
            </a:p>
          </p:txBody>
        </p:sp>
        <p:sp>
          <p:nvSpPr>
            <p:cNvPr id="192" name="Google Shape;192;p7"/>
            <p:cNvSpPr/>
            <p:nvPr/>
          </p:nvSpPr>
          <p:spPr>
            <a:xfrm>
              <a:off x="568290" y="1373142"/>
              <a:ext cx="1958787" cy="1175272"/>
            </a:xfrm>
            <a:prstGeom prst="rect">
              <a:avLst/>
            </a:prstGeom>
            <a:solidFill>
              <a:srgbClr val="4045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txBox="1"/>
            <p:nvPr/>
          </p:nvSpPr>
          <p:spPr>
            <a:xfrm>
              <a:off x="568290" y="1373142"/>
              <a:ext cx="1958787" cy="117527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Health </a:t>
              </a:r>
              <a:endParaRPr/>
            </a:p>
            <a:p>
              <a:pPr indent="0" lvl="0" marL="0" marR="0" rtl="0" algn="ctr">
                <a:lnSpc>
                  <a:spcPct val="90000"/>
                </a:lnSpc>
                <a:spcBef>
                  <a:spcPts val="91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Outcomes</a:t>
              </a:r>
              <a:endParaRPr/>
            </a:p>
          </p:txBody>
        </p:sp>
        <p:sp>
          <p:nvSpPr>
            <p:cNvPr id="194" name="Google Shape;194;p7"/>
            <p:cNvSpPr/>
            <p:nvPr/>
          </p:nvSpPr>
          <p:spPr>
            <a:xfrm>
              <a:off x="568290" y="2744293"/>
              <a:ext cx="1958787" cy="1175272"/>
            </a:xfrm>
            <a:prstGeom prst="rect">
              <a:avLst/>
            </a:prstGeom>
            <a:solidFill>
              <a:srgbClr val="4045B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txBox="1"/>
            <p:nvPr/>
          </p:nvSpPr>
          <p:spPr>
            <a:xfrm>
              <a:off x="568290" y="2744293"/>
              <a:ext cx="1958787" cy="117527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Care Coordination</a:t>
              </a:r>
              <a:endParaRPr/>
            </a:p>
          </p:txBody>
        </p:sp>
      </p:grpSp>
      <p:pic>
        <p:nvPicPr>
          <p:cNvPr descr="Arrow Right with solid fill" id="196" name="Google Shape;196;p7"/>
          <p:cNvPicPr preferRelativeResize="0"/>
          <p:nvPr/>
        </p:nvPicPr>
        <p:blipFill rotWithShape="1">
          <a:blip r:embed="rId3">
            <a:alphaModFix/>
          </a:blip>
          <a:srcRect b="0" l="0" r="0" t="0"/>
          <a:stretch/>
        </p:blipFill>
        <p:spPr>
          <a:xfrm>
            <a:off x="7272219" y="3044550"/>
            <a:ext cx="619628" cy="914400"/>
          </a:xfrm>
          <a:prstGeom prst="rect">
            <a:avLst/>
          </a:prstGeom>
          <a:noFill/>
          <a:ln>
            <a:noFill/>
          </a:ln>
        </p:spPr>
      </p:pic>
      <p:pic>
        <p:nvPicPr>
          <p:cNvPr id="197" name="Google Shape;197;p7"/>
          <p:cNvPicPr preferRelativeResize="0"/>
          <p:nvPr/>
        </p:nvPicPr>
        <p:blipFill rotWithShape="1">
          <a:blip r:embed="rId4">
            <a:alphaModFix/>
          </a:blip>
          <a:srcRect b="37531" l="77315" r="8821" t="31376"/>
          <a:stretch/>
        </p:blipFill>
        <p:spPr>
          <a:xfrm>
            <a:off x="5206587" y="1003040"/>
            <a:ext cx="2163543" cy="4851920"/>
          </a:xfrm>
          <a:prstGeom prst="rect">
            <a:avLst/>
          </a:prstGeom>
          <a:noFill/>
          <a:ln>
            <a:noFill/>
          </a:ln>
        </p:spPr>
      </p:pic>
      <p:pic>
        <p:nvPicPr>
          <p:cNvPr id="198" name="Google Shape;198;p7"/>
          <p:cNvPicPr preferRelativeResize="0"/>
          <p:nvPr/>
        </p:nvPicPr>
        <p:blipFill rotWithShape="1">
          <a:blip r:embed="rId4">
            <a:alphaModFix/>
          </a:blip>
          <a:srcRect b="29968" l="26275" r="23245" t="23316"/>
          <a:stretch/>
        </p:blipFill>
        <p:spPr>
          <a:xfrm>
            <a:off x="345696" y="1468222"/>
            <a:ext cx="4211059" cy="38970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txBox="1"/>
          <p:nvPr/>
        </p:nvSpPr>
        <p:spPr>
          <a:xfrm>
            <a:off x="172848" y="142930"/>
            <a:ext cx="11846304" cy="914400"/>
          </a:xfrm>
          <a:prstGeom prst="rect">
            <a:avLst/>
          </a:prstGeom>
          <a:solidFill>
            <a:schemeClr val="lt1"/>
          </a:solidFill>
          <a:ln>
            <a:noFill/>
          </a:ln>
        </p:spPr>
        <p:txBody>
          <a:bodyPr anchorCtr="0" anchor="t" bIns="45700" lIns="91425" spcFirstLastPara="1" rIns="91425" wrap="square" tIns="45700">
            <a:normAutofit fontScale="97500"/>
          </a:bodyPr>
          <a:lstStyle/>
          <a:p>
            <a:pPr indent="0" lvl="0" marL="0" marR="0" rtl="0" algn="l">
              <a:lnSpc>
                <a:spcPct val="110000"/>
              </a:lnSpc>
              <a:spcBef>
                <a:spcPts val="0"/>
              </a:spcBef>
              <a:spcAft>
                <a:spcPts val="0"/>
              </a:spcAft>
              <a:buClr>
                <a:schemeClr val="dk1"/>
              </a:buClr>
              <a:buSzPct val="100000"/>
              <a:buFont typeface="Calibri"/>
              <a:buNone/>
            </a:pPr>
            <a:r>
              <a:rPr b="0" i="0" lang="en-US" sz="4400" u="none" cap="none" strike="noStrike">
                <a:solidFill>
                  <a:schemeClr val="dk1"/>
                </a:solidFill>
                <a:latin typeface="Calibri"/>
                <a:ea typeface="Calibri"/>
                <a:cs typeface="Calibri"/>
                <a:sym typeface="Calibri"/>
              </a:rPr>
              <a:t>Our Project Recruited Experts in Clinical Care</a:t>
            </a:r>
            <a:endParaRPr/>
          </a:p>
        </p:txBody>
      </p:sp>
      <p:pic>
        <p:nvPicPr>
          <p:cNvPr descr="Arrow Right with solid fill" id="205" name="Google Shape;205;p8"/>
          <p:cNvPicPr preferRelativeResize="0"/>
          <p:nvPr/>
        </p:nvPicPr>
        <p:blipFill rotWithShape="1">
          <a:blip r:embed="rId3">
            <a:alphaModFix/>
          </a:blip>
          <a:srcRect b="0" l="0" r="0" t="0"/>
          <a:stretch/>
        </p:blipFill>
        <p:spPr>
          <a:xfrm>
            <a:off x="4682354" y="2991307"/>
            <a:ext cx="619628" cy="914400"/>
          </a:xfrm>
          <a:prstGeom prst="rect">
            <a:avLst/>
          </a:prstGeom>
          <a:noFill/>
          <a:ln>
            <a:noFill/>
          </a:ln>
        </p:spPr>
      </p:pic>
      <p:pic>
        <p:nvPicPr>
          <p:cNvPr descr="Arrow Right with solid fill" id="206" name="Google Shape;206;p8"/>
          <p:cNvPicPr preferRelativeResize="0"/>
          <p:nvPr/>
        </p:nvPicPr>
        <p:blipFill rotWithShape="1">
          <a:blip r:embed="rId3">
            <a:alphaModFix/>
          </a:blip>
          <a:srcRect b="0" l="0" r="0" t="0"/>
          <a:stretch/>
        </p:blipFill>
        <p:spPr>
          <a:xfrm>
            <a:off x="7272219" y="3044550"/>
            <a:ext cx="619628" cy="914400"/>
          </a:xfrm>
          <a:prstGeom prst="rect">
            <a:avLst/>
          </a:prstGeom>
          <a:noFill/>
          <a:ln>
            <a:noFill/>
          </a:ln>
        </p:spPr>
      </p:pic>
      <p:pic>
        <p:nvPicPr>
          <p:cNvPr id="207" name="Google Shape;207;p8"/>
          <p:cNvPicPr preferRelativeResize="0"/>
          <p:nvPr/>
        </p:nvPicPr>
        <p:blipFill rotWithShape="1">
          <a:blip r:embed="rId4">
            <a:alphaModFix/>
          </a:blip>
          <a:srcRect b="29968" l="26275" r="23245" t="23316"/>
          <a:stretch/>
        </p:blipFill>
        <p:spPr>
          <a:xfrm>
            <a:off x="345696" y="1468222"/>
            <a:ext cx="4211059" cy="3897046"/>
          </a:xfrm>
          <a:prstGeom prst="rect">
            <a:avLst/>
          </a:prstGeom>
          <a:noFill/>
          <a:ln>
            <a:noFill/>
          </a:ln>
        </p:spPr>
      </p:pic>
      <p:pic>
        <p:nvPicPr>
          <p:cNvPr descr="Text&#10;&#10;Description automatically generated" id="208" name="Google Shape;208;p8"/>
          <p:cNvPicPr preferRelativeResize="0"/>
          <p:nvPr/>
        </p:nvPicPr>
        <p:blipFill rotWithShape="1">
          <a:blip r:embed="rId5">
            <a:alphaModFix/>
          </a:blip>
          <a:srcRect b="0" l="0" r="0" t="0"/>
          <a:stretch/>
        </p:blipFill>
        <p:spPr>
          <a:xfrm>
            <a:off x="10426163" y="1532578"/>
            <a:ext cx="1634032" cy="468960"/>
          </a:xfrm>
          <a:prstGeom prst="rect">
            <a:avLst/>
          </a:prstGeom>
          <a:noFill/>
          <a:ln>
            <a:noFill/>
          </a:ln>
        </p:spPr>
      </p:pic>
      <p:pic>
        <p:nvPicPr>
          <p:cNvPr descr="A picture containing text&#10;&#10;Description automatically generated" id="209" name="Google Shape;209;p8"/>
          <p:cNvPicPr preferRelativeResize="0"/>
          <p:nvPr/>
        </p:nvPicPr>
        <p:blipFill rotWithShape="1">
          <a:blip r:embed="rId6">
            <a:alphaModFix/>
          </a:blip>
          <a:srcRect b="0" l="0" r="0" t="0"/>
          <a:stretch/>
        </p:blipFill>
        <p:spPr>
          <a:xfrm>
            <a:off x="8624707" y="3143296"/>
            <a:ext cx="2908300" cy="698500"/>
          </a:xfrm>
          <a:prstGeom prst="rect">
            <a:avLst/>
          </a:prstGeom>
          <a:noFill/>
          <a:ln>
            <a:noFill/>
          </a:ln>
        </p:spPr>
      </p:pic>
      <p:pic>
        <p:nvPicPr>
          <p:cNvPr descr="A picture containing text&#10;&#10;Description automatically generated" id="210" name="Google Shape;210;p8"/>
          <p:cNvPicPr preferRelativeResize="0"/>
          <p:nvPr/>
        </p:nvPicPr>
        <p:blipFill rotWithShape="1">
          <a:blip r:embed="rId7">
            <a:alphaModFix/>
          </a:blip>
          <a:srcRect b="6993" l="4091" r="6627" t="0"/>
          <a:stretch/>
        </p:blipFill>
        <p:spPr>
          <a:xfrm>
            <a:off x="10334939" y="2119919"/>
            <a:ext cx="1725256" cy="871388"/>
          </a:xfrm>
          <a:prstGeom prst="rect">
            <a:avLst/>
          </a:prstGeom>
          <a:noFill/>
          <a:ln>
            <a:noFill/>
          </a:ln>
        </p:spPr>
      </p:pic>
      <p:pic>
        <p:nvPicPr>
          <p:cNvPr descr="Logo&#10;&#10;Description automatically generated" id="211" name="Google Shape;211;p8"/>
          <p:cNvPicPr preferRelativeResize="0"/>
          <p:nvPr/>
        </p:nvPicPr>
        <p:blipFill rotWithShape="1">
          <a:blip r:embed="rId8">
            <a:alphaModFix/>
          </a:blip>
          <a:srcRect b="13107" l="0" r="0" t="0"/>
          <a:stretch/>
        </p:blipFill>
        <p:spPr>
          <a:xfrm>
            <a:off x="8637461" y="3986484"/>
            <a:ext cx="2958992" cy="766150"/>
          </a:xfrm>
          <a:prstGeom prst="rect">
            <a:avLst/>
          </a:prstGeom>
          <a:noFill/>
          <a:ln>
            <a:noFill/>
          </a:ln>
        </p:spPr>
      </p:pic>
      <p:pic>
        <p:nvPicPr>
          <p:cNvPr descr="Text&#10;&#10;Description automatically generated with low confidence" id="212" name="Google Shape;212;p8"/>
          <p:cNvPicPr preferRelativeResize="0"/>
          <p:nvPr/>
        </p:nvPicPr>
        <p:blipFill rotWithShape="1">
          <a:blip r:embed="rId9">
            <a:alphaModFix/>
          </a:blip>
          <a:srcRect b="0" l="0" r="0" t="0"/>
          <a:stretch/>
        </p:blipFill>
        <p:spPr>
          <a:xfrm>
            <a:off x="8289535" y="2102807"/>
            <a:ext cx="2184400" cy="838200"/>
          </a:xfrm>
          <a:prstGeom prst="rect">
            <a:avLst/>
          </a:prstGeom>
          <a:noFill/>
          <a:ln>
            <a:noFill/>
          </a:ln>
        </p:spPr>
      </p:pic>
      <p:pic>
        <p:nvPicPr>
          <p:cNvPr id="213" name="Google Shape;213;p8"/>
          <p:cNvPicPr preferRelativeResize="0"/>
          <p:nvPr/>
        </p:nvPicPr>
        <p:blipFill rotWithShape="1">
          <a:blip r:embed="rId10">
            <a:alphaModFix/>
          </a:blip>
          <a:srcRect b="0" l="0" r="0" t="0"/>
          <a:stretch/>
        </p:blipFill>
        <p:spPr>
          <a:xfrm>
            <a:off x="5552950" y="1378741"/>
            <a:ext cx="1394469" cy="3897046"/>
          </a:xfrm>
          <a:prstGeom prst="rect">
            <a:avLst/>
          </a:prstGeom>
          <a:noFill/>
          <a:ln>
            <a:noFill/>
          </a:ln>
        </p:spPr>
      </p:pic>
      <p:pic>
        <p:nvPicPr>
          <p:cNvPr descr="Graphical user interface, text, application&#10;&#10;Description automatically generated" id="214" name="Google Shape;214;p8"/>
          <p:cNvPicPr preferRelativeResize="0"/>
          <p:nvPr/>
        </p:nvPicPr>
        <p:blipFill rotWithShape="1">
          <a:blip r:embed="rId11">
            <a:alphaModFix/>
          </a:blip>
          <a:srcRect b="0" l="0" r="0" t="0"/>
          <a:stretch/>
        </p:blipFill>
        <p:spPr>
          <a:xfrm>
            <a:off x="8861486" y="4964805"/>
            <a:ext cx="2336081" cy="1002361"/>
          </a:xfrm>
          <a:prstGeom prst="rect">
            <a:avLst/>
          </a:prstGeom>
          <a:noFill/>
          <a:ln>
            <a:noFill/>
          </a:ln>
        </p:spPr>
      </p:pic>
      <p:pic>
        <p:nvPicPr>
          <p:cNvPr descr="A close-up of a logo&#10;&#10;Description automatically generated" id="215" name="Google Shape;215;p8"/>
          <p:cNvPicPr preferRelativeResize="0"/>
          <p:nvPr/>
        </p:nvPicPr>
        <p:blipFill rotWithShape="1">
          <a:blip r:embed="rId12">
            <a:alphaModFix/>
          </a:blip>
          <a:srcRect b="18023" l="0" r="0" t="0"/>
          <a:stretch/>
        </p:blipFill>
        <p:spPr>
          <a:xfrm>
            <a:off x="7504950" y="1406957"/>
            <a:ext cx="2908300" cy="7600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nvSpPr>
        <p:spPr>
          <a:xfrm>
            <a:off x="172848" y="142930"/>
            <a:ext cx="11846304" cy="591186"/>
          </a:xfrm>
          <a:prstGeom prst="rect">
            <a:avLst/>
          </a:prstGeom>
          <a:solidFill>
            <a:schemeClr val="lt1"/>
          </a:solidFill>
          <a:ln>
            <a:noFill/>
          </a:ln>
        </p:spPr>
        <p:txBody>
          <a:bodyPr anchorCtr="0" anchor="t" bIns="45700" lIns="91425" spcFirstLastPara="1" rIns="91425" wrap="square" tIns="45700">
            <a:normAutofit fontScale="67500" lnSpcReduction="20000"/>
          </a:bodyPr>
          <a:lstStyle/>
          <a:p>
            <a:pPr indent="0" lvl="0" marL="0" marR="0" rtl="0" algn="l">
              <a:lnSpc>
                <a:spcPct val="110000"/>
              </a:lnSpc>
              <a:spcBef>
                <a:spcPts val="0"/>
              </a:spcBef>
              <a:spcAft>
                <a:spcPts val="0"/>
              </a:spcAft>
              <a:buClr>
                <a:schemeClr val="dk1"/>
              </a:buClr>
              <a:buSzPct val="100000"/>
              <a:buFont typeface="Calibri"/>
              <a:buNone/>
            </a:pPr>
            <a:r>
              <a:rPr b="0" i="0" lang="en-US" sz="4400" u="none" cap="none" strike="noStrike">
                <a:solidFill>
                  <a:schemeClr val="dk1"/>
                </a:solidFill>
                <a:latin typeface="Calibri"/>
                <a:ea typeface="Calibri"/>
                <a:cs typeface="Calibri"/>
                <a:sym typeface="Calibri"/>
              </a:rPr>
              <a:t>We will offer LTFU-Check and LTFU-Cares Dashboard to State NBS Programs </a:t>
            </a:r>
            <a:endParaRPr/>
          </a:p>
        </p:txBody>
      </p:sp>
      <p:pic>
        <p:nvPicPr>
          <p:cNvPr descr="Arrow Right with solid fill" id="222" name="Google Shape;222;p9"/>
          <p:cNvPicPr preferRelativeResize="0"/>
          <p:nvPr/>
        </p:nvPicPr>
        <p:blipFill rotWithShape="1">
          <a:blip r:embed="rId3">
            <a:alphaModFix/>
          </a:blip>
          <a:srcRect b="0" l="0" r="0" t="0"/>
          <a:stretch/>
        </p:blipFill>
        <p:spPr>
          <a:xfrm>
            <a:off x="3470291" y="3108193"/>
            <a:ext cx="619628" cy="914400"/>
          </a:xfrm>
          <a:prstGeom prst="rect">
            <a:avLst/>
          </a:prstGeom>
          <a:noFill/>
          <a:ln>
            <a:noFill/>
          </a:ln>
        </p:spPr>
      </p:pic>
      <p:pic>
        <p:nvPicPr>
          <p:cNvPr descr="Arrow Right with solid fill" id="223" name="Google Shape;223;p9"/>
          <p:cNvPicPr preferRelativeResize="0"/>
          <p:nvPr/>
        </p:nvPicPr>
        <p:blipFill rotWithShape="1">
          <a:blip r:embed="rId3">
            <a:alphaModFix/>
          </a:blip>
          <a:srcRect b="0" l="0" r="0" t="0"/>
          <a:stretch/>
        </p:blipFill>
        <p:spPr>
          <a:xfrm>
            <a:off x="7824686" y="3041625"/>
            <a:ext cx="619628" cy="914400"/>
          </a:xfrm>
          <a:prstGeom prst="rect">
            <a:avLst/>
          </a:prstGeom>
          <a:noFill/>
          <a:ln>
            <a:noFill/>
          </a:ln>
        </p:spPr>
      </p:pic>
      <p:pic>
        <p:nvPicPr>
          <p:cNvPr id="224" name="Google Shape;224;p9"/>
          <p:cNvPicPr preferRelativeResize="0"/>
          <p:nvPr/>
        </p:nvPicPr>
        <p:blipFill rotWithShape="1">
          <a:blip r:embed="rId4">
            <a:alphaModFix/>
          </a:blip>
          <a:srcRect b="29968" l="26275" r="23245" t="23316"/>
          <a:stretch/>
        </p:blipFill>
        <p:spPr>
          <a:xfrm>
            <a:off x="172848" y="1973047"/>
            <a:ext cx="3297443" cy="3051557"/>
          </a:xfrm>
          <a:prstGeom prst="rect">
            <a:avLst/>
          </a:prstGeom>
          <a:noFill/>
          <a:ln>
            <a:noFill/>
          </a:ln>
        </p:spPr>
      </p:pic>
      <p:pic>
        <p:nvPicPr>
          <p:cNvPr descr="Text&#10;&#10;Description automatically generated" id="225" name="Google Shape;225;p9"/>
          <p:cNvPicPr preferRelativeResize="0"/>
          <p:nvPr/>
        </p:nvPicPr>
        <p:blipFill rotWithShape="1">
          <a:blip r:embed="rId5">
            <a:alphaModFix/>
          </a:blip>
          <a:srcRect b="0" l="0" r="0" t="0"/>
          <a:stretch/>
        </p:blipFill>
        <p:spPr>
          <a:xfrm>
            <a:off x="4912561" y="1623271"/>
            <a:ext cx="1849432" cy="530779"/>
          </a:xfrm>
          <a:prstGeom prst="rect">
            <a:avLst/>
          </a:prstGeom>
          <a:noFill/>
          <a:ln>
            <a:noFill/>
          </a:ln>
        </p:spPr>
      </p:pic>
      <p:pic>
        <p:nvPicPr>
          <p:cNvPr descr="A picture containing text&#10;&#10;Description automatically generated" id="226" name="Google Shape;226;p9"/>
          <p:cNvPicPr preferRelativeResize="0"/>
          <p:nvPr/>
        </p:nvPicPr>
        <p:blipFill rotWithShape="1">
          <a:blip r:embed="rId6">
            <a:alphaModFix/>
          </a:blip>
          <a:srcRect b="0" l="0" r="0" t="0"/>
          <a:stretch/>
        </p:blipFill>
        <p:spPr>
          <a:xfrm>
            <a:off x="4432458" y="3203095"/>
            <a:ext cx="2908300" cy="698500"/>
          </a:xfrm>
          <a:prstGeom prst="rect">
            <a:avLst/>
          </a:prstGeom>
          <a:noFill/>
          <a:ln>
            <a:noFill/>
          </a:ln>
        </p:spPr>
      </p:pic>
      <p:pic>
        <p:nvPicPr>
          <p:cNvPr descr="A picture containing text&#10;&#10;Description automatically generated" id="227" name="Google Shape;227;p9"/>
          <p:cNvPicPr preferRelativeResize="0"/>
          <p:nvPr/>
        </p:nvPicPr>
        <p:blipFill rotWithShape="1">
          <a:blip r:embed="rId7">
            <a:alphaModFix/>
          </a:blip>
          <a:srcRect b="6993" l="4091" r="6627" t="0"/>
          <a:stretch/>
        </p:blipFill>
        <p:spPr>
          <a:xfrm>
            <a:off x="6142690" y="2179718"/>
            <a:ext cx="1725256" cy="871388"/>
          </a:xfrm>
          <a:prstGeom prst="rect">
            <a:avLst/>
          </a:prstGeom>
          <a:noFill/>
          <a:ln>
            <a:noFill/>
          </a:ln>
        </p:spPr>
      </p:pic>
      <p:pic>
        <p:nvPicPr>
          <p:cNvPr descr="Logo&#10;&#10;Description automatically generated" id="228" name="Google Shape;228;p9"/>
          <p:cNvPicPr preferRelativeResize="0"/>
          <p:nvPr/>
        </p:nvPicPr>
        <p:blipFill rotWithShape="1">
          <a:blip r:embed="rId8">
            <a:alphaModFix/>
          </a:blip>
          <a:srcRect b="13107" l="0" r="0" t="0"/>
          <a:stretch/>
        </p:blipFill>
        <p:spPr>
          <a:xfrm>
            <a:off x="4445212" y="4046283"/>
            <a:ext cx="2958992" cy="766150"/>
          </a:xfrm>
          <a:prstGeom prst="rect">
            <a:avLst/>
          </a:prstGeom>
          <a:noFill/>
          <a:ln>
            <a:noFill/>
          </a:ln>
        </p:spPr>
      </p:pic>
      <p:pic>
        <p:nvPicPr>
          <p:cNvPr descr="Text&#10;&#10;Description automatically generated with low confidence" id="229" name="Google Shape;229;p9"/>
          <p:cNvPicPr preferRelativeResize="0"/>
          <p:nvPr/>
        </p:nvPicPr>
        <p:blipFill rotWithShape="1">
          <a:blip r:embed="rId9">
            <a:alphaModFix/>
          </a:blip>
          <a:srcRect b="0" l="0" r="0" t="0"/>
          <a:stretch/>
        </p:blipFill>
        <p:spPr>
          <a:xfrm>
            <a:off x="4097286" y="2162606"/>
            <a:ext cx="2184400" cy="838200"/>
          </a:xfrm>
          <a:prstGeom prst="rect">
            <a:avLst/>
          </a:prstGeom>
          <a:noFill/>
          <a:ln>
            <a:noFill/>
          </a:ln>
        </p:spPr>
      </p:pic>
      <p:pic>
        <p:nvPicPr>
          <p:cNvPr descr="Graphical user interface, text, application&#10;&#10;Description automatically generated" id="230" name="Google Shape;230;p9"/>
          <p:cNvPicPr preferRelativeResize="0"/>
          <p:nvPr/>
        </p:nvPicPr>
        <p:blipFill rotWithShape="1">
          <a:blip r:embed="rId10">
            <a:alphaModFix/>
          </a:blip>
          <a:srcRect b="0" l="0" r="0" t="0"/>
          <a:stretch/>
        </p:blipFill>
        <p:spPr>
          <a:xfrm>
            <a:off x="4669237" y="5024604"/>
            <a:ext cx="2336081" cy="1002361"/>
          </a:xfrm>
          <a:prstGeom prst="rect">
            <a:avLst/>
          </a:prstGeom>
          <a:noFill/>
          <a:ln>
            <a:noFill/>
          </a:ln>
        </p:spPr>
      </p:pic>
      <p:pic>
        <p:nvPicPr>
          <p:cNvPr descr="Map&#10;&#10;Description automatically generated" id="231" name="Google Shape;231;p9"/>
          <p:cNvPicPr preferRelativeResize="0"/>
          <p:nvPr/>
        </p:nvPicPr>
        <p:blipFill rotWithShape="1">
          <a:blip r:embed="rId11">
            <a:alphaModFix/>
          </a:blip>
          <a:srcRect b="0" l="0" r="0" t="0"/>
          <a:stretch/>
        </p:blipFill>
        <p:spPr>
          <a:xfrm>
            <a:off x="8464546" y="858328"/>
            <a:ext cx="3394008" cy="2286079"/>
          </a:xfrm>
          <a:prstGeom prst="rect">
            <a:avLst/>
          </a:prstGeom>
          <a:noFill/>
          <a:ln>
            <a:noFill/>
          </a:ln>
        </p:spPr>
      </p:pic>
      <p:sp>
        <p:nvSpPr>
          <p:cNvPr id="232" name="Google Shape;232;p9"/>
          <p:cNvSpPr txBox="1"/>
          <p:nvPr/>
        </p:nvSpPr>
        <p:spPr>
          <a:xfrm>
            <a:off x="8928242" y="3194403"/>
            <a:ext cx="2915400" cy="133080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550K annual births</a:t>
            </a:r>
            <a:endParaRPr/>
          </a:p>
          <a:p>
            <a:pPr indent="-228600" lvl="0" marL="228600" marR="0" rtl="0" algn="l">
              <a:lnSpc>
                <a:spcPct val="12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14% of annual US births</a:t>
            </a:r>
            <a:endParaRPr/>
          </a:p>
          <a:p>
            <a:pPr indent="-228600" lvl="0" marL="228600" marR="0" rtl="0" algn="l">
              <a:lnSpc>
                <a:spcPct val="12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Estimate 100 newborns with SMA identified each year</a:t>
            </a:r>
            <a:endParaRPr/>
          </a:p>
          <a:p>
            <a:pPr indent="-228600" lvl="0" marL="228600" marR="0" rtl="0" algn="l">
              <a:lnSpc>
                <a:spcPct val="120000"/>
              </a:lnSpc>
              <a:spcBef>
                <a:spcPts val="0"/>
              </a:spcBef>
              <a:spcAft>
                <a:spcPts val="0"/>
              </a:spcAft>
              <a:buClr>
                <a:schemeClr val="dk1"/>
              </a:buClr>
              <a:buSzPts val="1100"/>
              <a:buFont typeface="Arial"/>
              <a:buChar char="•"/>
            </a:pPr>
            <a:r>
              <a:rPr b="0" i="0" lang="en-US" sz="1100" u="none" cap="none" strike="noStrike">
                <a:solidFill>
                  <a:schemeClr val="dk1"/>
                </a:solidFill>
                <a:latin typeface="Calibri"/>
                <a:ea typeface="Calibri"/>
                <a:cs typeface="Calibri"/>
                <a:sym typeface="Calibri"/>
              </a:rPr>
              <a:t>~4 years of screening</a:t>
            </a:r>
            <a:endParaRPr/>
          </a:p>
          <a:p>
            <a:pPr indent="-158750" lvl="0" marL="228600" marR="0" rtl="0" algn="l">
              <a:lnSpc>
                <a:spcPct val="120000"/>
              </a:lnSpc>
              <a:spcBef>
                <a:spcPts val="100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p:txBody>
      </p:sp>
      <p:pic>
        <p:nvPicPr>
          <p:cNvPr descr="Chart, pie chart&#10;&#10;Description automatically generated" id="233" name="Google Shape;233;p9"/>
          <p:cNvPicPr preferRelativeResize="0"/>
          <p:nvPr/>
        </p:nvPicPr>
        <p:blipFill rotWithShape="1">
          <a:blip r:embed="rId12">
            <a:alphaModFix/>
          </a:blip>
          <a:srcRect b="5564" l="6385" r="52511" t="56930"/>
          <a:stretch/>
        </p:blipFill>
        <p:spPr>
          <a:xfrm>
            <a:off x="8370643" y="4765267"/>
            <a:ext cx="1009358" cy="1002360"/>
          </a:xfrm>
          <a:prstGeom prst="rect">
            <a:avLst/>
          </a:prstGeom>
          <a:noFill/>
          <a:ln>
            <a:noFill/>
          </a:ln>
        </p:spPr>
      </p:pic>
      <p:pic>
        <p:nvPicPr>
          <p:cNvPr descr="Chart, pie chart&#10;&#10;Description automatically generated" id="234" name="Google Shape;234;p9"/>
          <p:cNvPicPr preferRelativeResize="0"/>
          <p:nvPr/>
        </p:nvPicPr>
        <p:blipFill rotWithShape="1">
          <a:blip r:embed="rId12">
            <a:alphaModFix/>
          </a:blip>
          <a:srcRect b="60548" l="6538" r="49941" t="0"/>
          <a:stretch/>
        </p:blipFill>
        <p:spPr>
          <a:xfrm>
            <a:off x="9343681" y="4742158"/>
            <a:ext cx="1088515" cy="1073898"/>
          </a:xfrm>
          <a:prstGeom prst="rect">
            <a:avLst/>
          </a:prstGeom>
          <a:noFill/>
          <a:ln>
            <a:noFill/>
          </a:ln>
        </p:spPr>
      </p:pic>
      <p:pic>
        <p:nvPicPr>
          <p:cNvPr descr="Chart, pie chart&#10;&#10;Description automatically generated" id="235" name="Google Shape;235;p9"/>
          <p:cNvPicPr preferRelativeResize="0"/>
          <p:nvPr/>
        </p:nvPicPr>
        <p:blipFill rotWithShape="1">
          <a:blip r:embed="rId12">
            <a:alphaModFix/>
          </a:blip>
          <a:srcRect b="59875" l="52294" r="8963" t="20288"/>
          <a:stretch/>
        </p:blipFill>
        <p:spPr>
          <a:xfrm>
            <a:off x="10409581" y="4729498"/>
            <a:ext cx="1727027" cy="962346"/>
          </a:xfrm>
          <a:prstGeom prst="rect">
            <a:avLst/>
          </a:prstGeom>
          <a:noFill/>
          <a:ln>
            <a:noFill/>
          </a:ln>
        </p:spPr>
      </p:pic>
      <p:sp>
        <p:nvSpPr>
          <p:cNvPr id="236" name="Google Shape;236;p9"/>
          <p:cNvSpPr txBox="1"/>
          <p:nvPr/>
        </p:nvSpPr>
        <p:spPr>
          <a:xfrm>
            <a:off x="8665168" y="4550823"/>
            <a:ext cx="42030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50" u="none" cap="none" strike="noStrike">
                <a:solidFill>
                  <a:schemeClr val="dk1"/>
                </a:solidFill>
                <a:latin typeface="Calibri"/>
                <a:ea typeface="Calibri"/>
                <a:cs typeface="Calibri"/>
                <a:sym typeface="Calibri"/>
              </a:rPr>
              <a:t>USA</a:t>
            </a:r>
            <a:endParaRPr/>
          </a:p>
        </p:txBody>
      </p:sp>
      <p:sp>
        <p:nvSpPr>
          <p:cNvPr id="237" name="Google Shape;237;p9"/>
          <p:cNvSpPr txBox="1"/>
          <p:nvPr/>
        </p:nvSpPr>
        <p:spPr>
          <a:xfrm>
            <a:off x="9495912" y="4529575"/>
            <a:ext cx="81624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LTFU Cares</a:t>
            </a:r>
            <a:endParaRPr/>
          </a:p>
        </p:txBody>
      </p:sp>
      <p:pic>
        <p:nvPicPr>
          <p:cNvPr descr="A close-up of a logo&#10;&#10;Description automatically generated" id="238" name="Google Shape;238;p9"/>
          <p:cNvPicPr preferRelativeResize="0"/>
          <p:nvPr/>
        </p:nvPicPr>
        <p:blipFill rotWithShape="1">
          <a:blip r:embed="rId13">
            <a:alphaModFix/>
          </a:blip>
          <a:srcRect b="18023" l="0" r="0" t="0"/>
          <a:stretch/>
        </p:blipFill>
        <p:spPr>
          <a:xfrm>
            <a:off x="4464816" y="831035"/>
            <a:ext cx="2908300" cy="7600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046BA"/>
      </a:dk2>
      <a:lt2>
        <a:srgbClr val="E7E6E6"/>
      </a:lt2>
      <a:accent1>
        <a:srgbClr val="5A63FF"/>
      </a:accent1>
      <a:accent2>
        <a:srgbClr val="E5F8FF"/>
      </a:accent2>
      <a:accent3>
        <a:srgbClr val="F6FFF3"/>
      </a:accent3>
      <a:accent4>
        <a:srgbClr val="000000"/>
      </a:accent4>
      <a:accent5>
        <a:srgbClr val="F6FFF3"/>
      </a:accent5>
      <a:accent6>
        <a:srgbClr val="000000"/>
      </a:accent6>
      <a:hlink>
        <a:srgbClr val="4046BA"/>
      </a:hlink>
      <a:folHlink>
        <a:srgbClr val="4046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Custom 10">
      <a:dk1>
        <a:srgbClr val="262626"/>
      </a:dk1>
      <a:lt1>
        <a:srgbClr val="FFFFFF"/>
      </a:lt1>
      <a:dk2>
        <a:srgbClr val="000F32"/>
      </a:dk2>
      <a:lt2>
        <a:srgbClr val="E7E6E6"/>
      </a:lt2>
      <a:accent1>
        <a:srgbClr val="13649E"/>
      </a:accent1>
      <a:accent2>
        <a:srgbClr val="C33629"/>
      </a:accent2>
      <a:accent3>
        <a:srgbClr val="F9B199"/>
      </a:accent3>
      <a:accent4>
        <a:srgbClr val="000F32"/>
      </a:accent4>
      <a:accent5>
        <a:srgbClr val="6F3B55"/>
      </a:accent5>
      <a:accent6>
        <a:srgbClr val="E28077"/>
      </a:accent6>
      <a:hlink>
        <a:srgbClr val="13649E"/>
      </a:hlink>
      <a:folHlink>
        <a:srgbClr val="C3362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2022-10-11T18:36:59Z</dcterms:created>
  <dc:creator>Kee Chan</dc:creator>
</cp:coreProperties>
</file>