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57" r:id="rId4"/>
    <p:sldId id="258" r:id="rId5"/>
    <p:sldId id="264" r:id="rId6"/>
    <p:sldId id="259" r:id="rId7"/>
    <p:sldId id="261" r:id="rId8"/>
    <p:sldId id="260" r:id="rId9"/>
    <p:sldId id="262"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506F"/>
    <a:srgbClr val="5C6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1FF258-62D0-485E-B96B-04A295479463}" v="12" dt="2022-10-17T11:55:20.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833"/>
  </p:normalViewPr>
  <p:slideViewPr>
    <p:cSldViewPr snapToGrid="0">
      <p:cViewPr varScale="1">
        <p:scale>
          <a:sx n="63" d="100"/>
          <a:sy n="63" d="100"/>
        </p:scale>
        <p:origin x="708"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Taylor" userId="d72ea47b-2e22-4c11-9f8a-773d64034959" providerId="ADAL" clId="{1C1FF258-62D0-485E-B96B-04A295479463}"/>
    <pc:docChg chg="custSel addSld modSld sldOrd">
      <pc:chgData name="Jennifer Taylor" userId="d72ea47b-2e22-4c11-9f8a-773d64034959" providerId="ADAL" clId="{1C1FF258-62D0-485E-B96B-04A295479463}" dt="2022-10-17T12:00:28.521" v="404" actId="20577"/>
      <pc:docMkLst>
        <pc:docMk/>
      </pc:docMkLst>
      <pc:sldChg chg="modSp mod">
        <pc:chgData name="Jennifer Taylor" userId="d72ea47b-2e22-4c11-9f8a-773d64034959" providerId="ADAL" clId="{1C1FF258-62D0-485E-B96B-04A295479463}" dt="2022-10-17T11:41:33.855" v="358" actId="20577"/>
        <pc:sldMkLst>
          <pc:docMk/>
          <pc:sldMk cId="1372923997" sldId="257"/>
        </pc:sldMkLst>
        <pc:spChg chg="mod">
          <ac:chgData name="Jennifer Taylor" userId="d72ea47b-2e22-4c11-9f8a-773d64034959" providerId="ADAL" clId="{1C1FF258-62D0-485E-B96B-04A295479463}" dt="2022-10-17T11:41:33.855" v="358" actId="20577"/>
          <ac:spMkLst>
            <pc:docMk/>
            <pc:sldMk cId="1372923997" sldId="257"/>
            <ac:spMk id="3" creationId="{7F8AADEA-F0F0-45BB-A006-D21AD19710D4}"/>
          </ac:spMkLst>
        </pc:spChg>
      </pc:sldChg>
      <pc:sldChg chg="addSp modSp mod">
        <pc:chgData name="Jennifer Taylor" userId="d72ea47b-2e22-4c11-9f8a-773d64034959" providerId="ADAL" clId="{1C1FF258-62D0-485E-B96B-04A295479463}" dt="2022-10-17T11:42:52.159" v="360" actId="207"/>
        <pc:sldMkLst>
          <pc:docMk/>
          <pc:sldMk cId="2453859177" sldId="258"/>
        </pc:sldMkLst>
        <pc:spChg chg="mod">
          <ac:chgData name="Jennifer Taylor" userId="d72ea47b-2e22-4c11-9f8a-773d64034959" providerId="ADAL" clId="{1C1FF258-62D0-485E-B96B-04A295479463}" dt="2022-10-17T04:48:12.986" v="237" actId="1076"/>
          <ac:spMkLst>
            <pc:docMk/>
            <pc:sldMk cId="2453859177" sldId="258"/>
            <ac:spMk id="2" creationId="{13FDB195-B968-46CD-A093-5F843F77DA8C}"/>
          </ac:spMkLst>
        </pc:spChg>
        <pc:spChg chg="mod">
          <ac:chgData name="Jennifer Taylor" userId="d72ea47b-2e22-4c11-9f8a-773d64034959" providerId="ADAL" clId="{1C1FF258-62D0-485E-B96B-04A295479463}" dt="2022-10-17T11:42:52.159" v="360" actId="207"/>
          <ac:spMkLst>
            <pc:docMk/>
            <pc:sldMk cId="2453859177" sldId="258"/>
            <ac:spMk id="3" creationId="{0AA70985-9356-45F6-83E3-0C3719ED922D}"/>
          </ac:spMkLst>
        </pc:spChg>
        <pc:spChg chg="add mod">
          <ac:chgData name="Jennifer Taylor" userId="d72ea47b-2e22-4c11-9f8a-773d64034959" providerId="ADAL" clId="{1C1FF258-62D0-485E-B96B-04A295479463}" dt="2022-10-17T04:48:16.679" v="238" actId="1076"/>
          <ac:spMkLst>
            <pc:docMk/>
            <pc:sldMk cId="2453859177" sldId="258"/>
            <ac:spMk id="5" creationId="{9F8D813A-63A8-4FBC-A70A-F32320B10AE2}"/>
          </ac:spMkLst>
        </pc:spChg>
      </pc:sldChg>
      <pc:sldChg chg="addSp delSp modSp mod">
        <pc:chgData name="Jennifer Taylor" userId="d72ea47b-2e22-4c11-9f8a-773d64034959" providerId="ADAL" clId="{1C1FF258-62D0-485E-B96B-04A295479463}" dt="2022-10-17T11:49:28.438" v="366" actId="113"/>
        <pc:sldMkLst>
          <pc:docMk/>
          <pc:sldMk cId="2099925401" sldId="259"/>
        </pc:sldMkLst>
        <pc:spChg chg="mod">
          <ac:chgData name="Jennifer Taylor" userId="d72ea47b-2e22-4c11-9f8a-773d64034959" providerId="ADAL" clId="{1C1FF258-62D0-485E-B96B-04A295479463}" dt="2022-10-17T11:49:28.438" v="366" actId="113"/>
          <ac:spMkLst>
            <pc:docMk/>
            <pc:sldMk cId="2099925401" sldId="259"/>
            <ac:spMk id="3" creationId="{CB9726C3-A885-449C-B565-06D44C7AC939}"/>
          </ac:spMkLst>
        </pc:spChg>
        <pc:spChg chg="add del mod">
          <ac:chgData name="Jennifer Taylor" userId="d72ea47b-2e22-4c11-9f8a-773d64034959" providerId="ADAL" clId="{1C1FF258-62D0-485E-B96B-04A295479463}" dt="2022-10-17T04:51:33.720" v="285" actId="767"/>
          <ac:spMkLst>
            <pc:docMk/>
            <pc:sldMk cId="2099925401" sldId="259"/>
            <ac:spMk id="4" creationId="{7A6F9E7C-B784-469A-9EB9-C07DF66512B4}"/>
          </ac:spMkLst>
        </pc:spChg>
        <pc:spChg chg="add mod">
          <ac:chgData name="Jennifer Taylor" userId="d72ea47b-2e22-4c11-9f8a-773d64034959" providerId="ADAL" clId="{1C1FF258-62D0-485E-B96B-04A295479463}" dt="2022-10-17T04:52:30.279" v="294" actId="1076"/>
          <ac:spMkLst>
            <pc:docMk/>
            <pc:sldMk cId="2099925401" sldId="259"/>
            <ac:spMk id="5" creationId="{8B8404DF-C24E-4A76-967E-E014137B6134}"/>
          </ac:spMkLst>
        </pc:spChg>
      </pc:sldChg>
      <pc:sldChg chg="addSp modSp mod">
        <pc:chgData name="Jennifer Taylor" userId="d72ea47b-2e22-4c11-9f8a-773d64034959" providerId="ADAL" clId="{1C1FF258-62D0-485E-B96B-04A295479463}" dt="2022-10-17T11:55:49.273" v="399" actId="1035"/>
        <pc:sldMkLst>
          <pc:docMk/>
          <pc:sldMk cId="276936167" sldId="260"/>
        </pc:sldMkLst>
        <pc:spChg chg="add mod">
          <ac:chgData name="Jennifer Taylor" userId="d72ea47b-2e22-4c11-9f8a-773d64034959" providerId="ADAL" clId="{1C1FF258-62D0-485E-B96B-04A295479463}" dt="2022-10-17T11:55:25.475" v="373" actId="404"/>
          <ac:spMkLst>
            <pc:docMk/>
            <pc:sldMk cId="276936167" sldId="260"/>
            <ac:spMk id="2" creationId="{5A6825B8-0235-4385-9C9C-A5E5E374DD8C}"/>
          </ac:spMkLst>
        </pc:spChg>
        <pc:spChg chg="mod">
          <ac:chgData name="Jennifer Taylor" userId="d72ea47b-2e22-4c11-9f8a-773d64034959" providerId="ADAL" clId="{1C1FF258-62D0-485E-B96B-04A295479463}" dt="2022-10-17T11:55:43.848" v="385" actId="1076"/>
          <ac:spMkLst>
            <pc:docMk/>
            <pc:sldMk cId="276936167" sldId="260"/>
            <ac:spMk id="4" creationId="{B2B663FE-EE37-4F94-B733-B2AA45EA64C5}"/>
          </ac:spMkLst>
        </pc:spChg>
        <pc:spChg chg="mod">
          <ac:chgData name="Jennifer Taylor" userId="d72ea47b-2e22-4c11-9f8a-773d64034959" providerId="ADAL" clId="{1C1FF258-62D0-485E-B96B-04A295479463}" dt="2022-10-17T11:55:49.273" v="399" actId="1035"/>
          <ac:spMkLst>
            <pc:docMk/>
            <pc:sldMk cId="276936167" sldId="260"/>
            <ac:spMk id="6" creationId="{5E2D627A-F481-4EA1-B1BC-1D7D67E04190}"/>
          </ac:spMkLst>
        </pc:spChg>
        <pc:picChg chg="mod">
          <ac:chgData name="Jennifer Taylor" userId="d72ea47b-2e22-4c11-9f8a-773d64034959" providerId="ADAL" clId="{1C1FF258-62D0-485E-B96B-04A295479463}" dt="2022-10-17T11:55:49.273" v="399" actId="1035"/>
          <ac:picMkLst>
            <pc:docMk/>
            <pc:sldMk cId="276936167" sldId="260"/>
            <ac:picMk id="5" creationId="{7E0F16B1-FD8D-4D36-8356-FC9CB6BE130C}"/>
          </ac:picMkLst>
        </pc:picChg>
      </pc:sldChg>
      <pc:sldChg chg="modSp mod">
        <pc:chgData name="Jennifer Taylor" userId="d72ea47b-2e22-4c11-9f8a-773d64034959" providerId="ADAL" clId="{1C1FF258-62D0-485E-B96B-04A295479463}" dt="2022-10-17T12:00:28.521" v="404" actId="20577"/>
        <pc:sldMkLst>
          <pc:docMk/>
          <pc:sldMk cId="952953521" sldId="263"/>
        </pc:sldMkLst>
        <pc:spChg chg="mod">
          <ac:chgData name="Jennifer Taylor" userId="d72ea47b-2e22-4c11-9f8a-773d64034959" providerId="ADAL" clId="{1C1FF258-62D0-485E-B96B-04A295479463}" dt="2022-10-17T12:00:28.521" v="404" actId="20577"/>
          <ac:spMkLst>
            <pc:docMk/>
            <pc:sldMk cId="952953521" sldId="263"/>
            <ac:spMk id="3" creationId="{F0C09CC5-50DE-4F45-BDC7-94CEC287E7D1}"/>
          </ac:spMkLst>
        </pc:spChg>
      </pc:sldChg>
      <pc:sldChg chg="addSp modSp mod">
        <pc:chgData name="Jennifer Taylor" userId="d72ea47b-2e22-4c11-9f8a-773d64034959" providerId="ADAL" clId="{1C1FF258-62D0-485E-B96B-04A295479463}" dt="2022-10-17T04:49:56.397" v="283" actId="20577"/>
        <pc:sldMkLst>
          <pc:docMk/>
          <pc:sldMk cId="1092445872" sldId="264"/>
        </pc:sldMkLst>
        <pc:spChg chg="add mod">
          <ac:chgData name="Jennifer Taylor" userId="d72ea47b-2e22-4c11-9f8a-773d64034959" providerId="ADAL" clId="{1C1FF258-62D0-485E-B96B-04A295479463}" dt="2022-10-17T04:49:56.397" v="283" actId="20577"/>
          <ac:spMkLst>
            <pc:docMk/>
            <pc:sldMk cId="1092445872" sldId="264"/>
            <ac:spMk id="4" creationId="{E4EFE177-A775-443C-84B2-3E78F13C9C54}"/>
          </ac:spMkLst>
        </pc:spChg>
      </pc:sldChg>
      <pc:sldChg chg="modSp new mod ord">
        <pc:chgData name="Jennifer Taylor" userId="d72ea47b-2e22-4c11-9f8a-773d64034959" providerId="ADAL" clId="{1C1FF258-62D0-485E-B96B-04A295479463}" dt="2022-10-17T04:45:39.335" v="222" actId="20577"/>
        <pc:sldMkLst>
          <pc:docMk/>
          <pc:sldMk cId="673498223" sldId="266"/>
        </pc:sldMkLst>
        <pc:spChg chg="mod">
          <ac:chgData name="Jennifer Taylor" userId="d72ea47b-2e22-4c11-9f8a-773d64034959" providerId="ADAL" clId="{1C1FF258-62D0-485E-B96B-04A295479463}" dt="2022-10-17T04:43:20.788" v="15" actId="113"/>
          <ac:spMkLst>
            <pc:docMk/>
            <pc:sldMk cId="673498223" sldId="266"/>
            <ac:spMk id="2" creationId="{1695C384-2A64-4A58-97C2-3A467FA0D1EF}"/>
          </ac:spMkLst>
        </pc:spChg>
        <pc:spChg chg="mod">
          <ac:chgData name="Jennifer Taylor" userId="d72ea47b-2e22-4c11-9f8a-773d64034959" providerId="ADAL" clId="{1C1FF258-62D0-485E-B96B-04A295479463}" dt="2022-10-17T04:45:39.335" v="222" actId="20577"/>
          <ac:spMkLst>
            <pc:docMk/>
            <pc:sldMk cId="673498223" sldId="266"/>
            <ac:spMk id="3" creationId="{F6F7A9B7-A45B-47FE-A58C-AB5B77DA6617}"/>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2D66F-9B98-6A99-F762-B603C72E353E}"/>
              </a:ext>
            </a:extLst>
          </p:cNvPr>
          <p:cNvSpPr>
            <a:spLocks noGrp="1"/>
          </p:cNvSpPr>
          <p:nvPr>
            <p:ph type="ctrTitle"/>
          </p:nvPr>
        </p:nvSpPr>
        <p:spPr>
          <a:xfrm>
            <a:off x="1524000" y="1041400"/>
            <a:ext cx="9144000" cy="2387600"/>
          </a:xfrm>
          <a:solidFill>
            <a:schemeClr val="tx2"/>
          </a:solidFill>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D4C2F18F-B3E9-B183-612B-CBBF59C4AF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Straight Connector 7">
            <a:extLst>
              <a:ext uri="{FF2B5EF4-FFF2-40B4-BE49-F238E27FC236}">
                <a16:creationId xmlns:a16="http://schemas.microsoft.com/office/drawing/2014/main" id="{9BAD524E-E76A-55D1-F70F-591C31BFC732}"/>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E4C03A7-A80A-68E3-EEEC-8CBFA8966EA1}"/>
              </a:ext>
            </a:extLst>
          </p:cNvPr>
          <p:cNvSpPr/>
          <p:nvPr userDrawn="1"/>
        </p:nvSpPr>
        <p:spPr>
          <a:xfrm rot="5400000">
            <a:off x="5681574" y="347574"/>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9AC7A7A5-930D-3269-1937-BC36DC80FF6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170836"/>
            <a:ext cx="977310" cy="545476"/>
          </a:xfrm>
          <a:prstGeom prst="rect">
            <a:avLst/>
          </a:prstGeom>
        </p:spPr>
      </p:pic>
      <p:pic>
        <p:nvPicPr>
          <p:cNvPr id="15" name="Graphic 14">
            <a:extLst>
              <a:ext uri="{FF2B5EF4-FFF2-40B4-BE49-F238E27FC236}">
                <a16:creationId xmlns:a16="http://schemas.microsoft.com/office/drawing/2014/main" id="{F1E17ECD-6AA0-E931-F187-7FDBC9C02CE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145643"/>
            <a:ext cx="977310" cy="545476"/>
          </a:xfrm>
          <a:prstGeom prst="rect">
            <a:avLst/>
          </a:prstGeom>
        </p:spPr>
      </p:pic>
      <p:cxnSp>
        <p:nvCxnSpPr>
          <p:cNvPr id="16" name="Straight Connector 15">
            <a:extLst>
              <a:ext uri="{FF2B5EF4-FFF2-40B4-BE49-F238E27FC236}">
                <a16:creationId xmlns:a16="http://schemas.microsoft.com/office/drawing/2014/main" id="{2342AB7D-381B-D965-18CE-35F1D5AFD338}"/>
              </a:ext>
            </a:extLst>
          </p:cNvPr>
          <p:cNvCxnSpPr/>
          <p:nvPr userDrawn="1"/>
        </p:nvCxnSpPr>
        <p:spPr>
          <a:xfrm>
            <a:off x="1188374" y="6145643"/>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67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898B62-87F8-56EB-6112-95B5E129F4CD}"/>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a:extLst>
              <a:ext uri="{FF2B5EF4-FFF2-40B4-BE49-F238E27FC236}">
                <a16:creationId xmlns:a16="http://schemas.microsoft.com/office/drawing/2014/main" id="{9ED82F4A-2A1F-37F8-CB17-DD336B25A5A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7" name="Graphic 6">
            <a:extLst>
              <a:ext uri="{FF2B5EF4-FFF2-40B4-BE49-F238E27FC236}">
                <a16:creationId xmlns:a16="http://schemas.microsoft.com/office/drawing/2014/main" id="{BEDC65D3-A8DD-AE25-2BAD-C46B91510F7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8" name="Straight Connector 7">
            <a:extLst>
              <a:ext uri="{FF2B5EF4-FFF2-40B4-BE49-F238E27FC236}">
                <a16:creationId xmlns:a16="http://schemas.microsoft.com/office/drawing/2014/main" id="{6EBCBFA5-7038-7712-CA2C-5800EC6FC69B}"/>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09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6482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5FC36-E450-6A68-B434-242CE348E8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D17F87-FBD7-215F-23A2-A8786B4D2F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EFDB1F-7A46-45B9-25F9-9400CE2A8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22A02E40-37A6-1BB7-1924-40CC10F5FC9D}"/>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3BBB55A2-4165-B29E-429B-42433705732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10" name="Graphic 9">
            <a:extLst>
              <a:ext uri="{FF2B5EF4-FFF2-40B4-BE49-F238E27FC236}">
                <a16:creationId xmlns:a16="http://schemas.microsoft.com/office/drawing/2014/main" id="{853D9AB5-DEB1-9462-98CE-ABE95695D9B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11" name="Straight Connector 10">
            <a:extLst>
              <a:ext uri="{FF2B5EF4-FFF2-40B4-BE49-F238E27FC236}">
                <a16:creationId xmlns:a16="http://schemas.microsoft.com/office/drawing/2014/main" id="{ED0CBD0A-F1C4-37DE-4B41-E96A80C3DFD1}"/>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209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97E2-CD65-C013-4DB1-2014DAC00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800ED8-37A5-40E7-C4E4-2DEB9E9DAC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668B047-B1C3-5401-3787-2F72C29826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80BB0550-50FB-7F20-9B2C-B150B9C2306E}"/>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186B21A2-C568-D99A-689A-18CA82972E8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10" name="Graphic 9">
            <a:extLst>
              <a:ext uri="{FF2B5EF4-FFF2-40B4-BE49-F238E27FC236}">
                <a16:creationId xmlns:a16="http://schemas.microsoft.com/office/drawing/2014/main" id="{24478085-D5AB-3EE4-9BAC-DD8D578BB0F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11" name="Straight Connector 10">
            <a:extLst>
              <a:ext uri="{FF2B5EF4-FFF2-40B4-BE49-F238E27FC236}">
                <a16:creationId xmlns:a16="http://schemas.microsoft.com/office/drawing/2014/main" id="{005C9796-28A1-4BD9-12B4-F28A40F28A6B}"/>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744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8BA3-3B6B-4C7F-04A5-B6A9B56A251E}"/>
              </a:ext>
            </a:extLst>
          </p:cNvPr>
          <p:cNvSpPr>
            <a:spLocks noGrp="1"/>
          </p:cNvSpPr>
          <p:nvPr>
            <p:ph type="title"/>
          </p:nvPr>
        </p:nvSpPr>
        <p:spPr>
          <a:xfrm>
            <a:off x="838200" y="136525"/>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BED4C9E-CABE-62B6-AF89-BCD62B070056}"/>
              </a:ext>
            </a:extLst>
          </p:cNvPr>
          <p:cNvSpPr>
            <a:spLocks noGrp="1"/>
          </p:cNvSpPr>
          <p:nvPr>
            <p:ph idx="1"/>
          </p:nvPr>
        </p:nvSpPr>
        <p:spPr>
          <a:xfrm>
            <a:off x="838200" y="1660878"/>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4182E7E-00CD-C1E4-F14D-E22311E06334}"/>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Graphic 4">
            <a:extLst>
              <a:ext uri="{FF2B5EF4-FFF2-40B4-BE49-F238E27FC236}">
                <a16:creationId xmlns:a16="http://schemas.microsoft.com/office/drawing/2014/main" id="{F49D50E7-44BC-70C7-3BA3-5F880A54072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8" name="Graphic 7">
            <a:extLst>
              <a:ext uri="{FF2B5EF4-FFF2-40B4-BE49-F238E27FC236}">
                <a16:creationId xmlns:a16="http://schemas.microsoft.com/office/drawing/2014/main" id="{020732AF-9325-D524-254F-ED511C506AE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6" name="Straight Connector 5">
            <a:extLst>
              <a:ext uri="{FF2B5EF4-FFF2-40B4-BE49-F238E27FC236}">
                <a16:creationId xmlns:a16="http://schemas.microsoft.com/office/drawing/2014/main" id="{3FF6429A-952D-39D0-6C3E-59EF4CF77D5F}"/>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950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8BA3-3B6B-4C7F-04A5-B6A9B56A251E}"/>
              </a:ext>
            </a:extLst>
          </p:cNvPr>
          <p:cNvSpPr>
            <a:spLocks noGrp="1"/>
          </p:cNvSpPr>
          <p:nvPr>
            <p:ph type="title"/>
          </p:nvPr>
        </p:nvSpPr>
        <p:spPr>
          <a:xfrm>
            <a:off x="838200" y="136525"/>
            <a:ext cx="10515600"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BED4C9E-CABE-62B6-AF89-BCD62B070056}"/>
              </a:ext>
            </a:extLst>
          </p:cNvPr>
          <p:cNvSpPr>
            <a:spLocks noGrp="1"/>
          </p:cNvSpPr>
          <p:nvPr>
            <p:ph idx="1"/>
          </p:nvPr>
        </p:nvSpPr>
        <p:spPr>
          <a:xfrm>
            <a:off x="838200" y="1660878"/>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4182E7E-00CD-C1E4-F14D-E22311E06334}"/>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01385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D1910-6634-4533-81F6-86965CF7F8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2C6BF5-45A2-F473-DD19-6CB22DAB6D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007BA307-1646-2302-2F22-8DDACC9B6502}"/>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3BDB5988-4190-E42B-F03D-BF89C3D0338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9" name="Graphic 8">
            <a:extLst>
              <a:ext uri="{FF2B5EF4-FFF2-40B4-BE49-F238E27FC236}">
                <a16:creationId xmlns:a16="http://schemas.microsoft.com/office/drawing/2014/main" id="{92CBB76F-530C-9328-A875-DEDE4B4E9B9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10" name="Straight Connector 9">
            <a:extLst>
              <a:ext uri="{FF2B5EF4-FFF2-40B4-BE49-F238E27FC236}">
                <a16:creationId xmlns:a16="http://schemas.microsoft.com/office/drawing/2014/main" id="{4A6B13EA-A050-991F-DA31-F5F6452FC76D}"/>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735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CBE6B5-B68A-7603-0EA3-8241A8B50A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FAF2A4-51D9-D185-E80D-BFD502E3D1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723B24A2-E179-5221-D0E4-8EC11D743899}"/>
              </a:ext>
            </a:extLst>
          </p:cNvPr>
          <p:cNvSpPr/>
          <p:nvPr userDrawn="1"/>
        </p:nvSpPr>
        <p:spPr>
          <a:xfrm rot="5400000">
            <a:off x="5681574" y="338240"/>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3BF198D5-1F33-91B1-16C8-DAE9CAA7855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10" name="Graphic 9">
            <a:extLst>
              <a:ext uri="{FF2B5EF4-FFF2-40B4-BE49-F238E27FC236}">
                <a16:creationId xmlns:a16="http://schemas.microsoft.com/office/drawing/2014/main" id="{4DF3B43F-4B54-BCD5-8E2A-26E0F3DDD29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11" name="Straight Connector 10">
            <a:extLst>
              <a:ext uri="{FF2B5EF4-FFF2-40B4-BE49-F238E27FC236}">
                <a16:creationId xmlns:a16="http://schemas.microsoft.com/office/drawing/2014/main" id="{D3D4CF80-3AFE-59C5-B5E1-3CAE9A28D41A}"/>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F1268FA6-39FD-4E59-A0C7-D1EA2D0309FE}"/>
              </a:ext>
            </a:extLst>
          </p:cNvPr>
          <p:cNvSpPr>
            <a:spLocks noGrp="1"/>
          </p:cNvSpPr>
          <p:nvPr>
            <p:ph type="title"/>
          </p:nvPr>
        </p:nvSpPr>
        <p:spPr>
          <a:xfrm>
            <a:off x="838200" y="136525"/>
            <a:ext cx="10515600" cy="1325563"/>
          </a:xfrm>
        </p:spPr>
        <p:txBody>
          <a:bodyPr/>
          <a:lstStyle/>
          <a:p>
            <a:r>
              <a:rPr lang="en-US" dirty="0"/>
              <a:t>Click to edit Master title style</a:t>
            </a:r>
          </a:p>
        </p:txBody>
      </p:sp>
    </p:spTree>
    <p:extLst>
      <p:ext uri="{BB962C8B-B14F-4D97-AF65-F5344CB8AC3E}">
        <p14:creationId xmlns:p14="http://schemas.microsoft.com/office/powerpoint/2010/main" val="1418551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E9D3B62-1659-4BE8-1F7D-B8990CB01F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E39097-0F72-DD37-E75B-72B3BCA3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FA2396-EDAD-B316-E570-52892EBA18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E3CC0-BCC1-E3A1-7E55-55233D5EE1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FD84BE6E-E4C0-8BD6-C986-D51D82FF2399}"/>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ECDE673D-6615-11C7-695A-C9C97FA780B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12" name="Graphic 11">
            <a:extLst>
              <a:ext uri="{FF2B5EF4-FFF2-40B4-BE49-F238E27FC236}">
                <a16:creationId xmlns:a16="http://schemas.microsoft.com/office/drawing/2014/main" id="{2A159E19-11C7-D633-7452-86CB7EEC5E5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13" name="Straight Connector 12">
            <a:extLst>
              <a:ext uri="{FF2B5EF4-FFF2-40B4-BE49-F238E27FC236}">
                <a16:creationId xmlns:a16="http://schemas.microsoft.com/office/drawing/2014/main" id="{BF6A2EA4-671F-04A5-5424-9430C2B2C102}"/>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EF61AFFA-3D75-511E-89A2-09DB617629F5}"/>
              </a:ext>
            </a:extLst>
          </p:cNvPr>
          <p:cNvSpPr>
            <a:spLocks noGrp="1"/>
          </p:cNvSpPr>
          <p:nvPr>
            <p:ph type="title"/>
          </p:nvPr>
        </p:nvSpPr>
        <p:spPr>
          <a:xfrm>
            <a:off x="838200" y="136525"/>
            <a:ext cx="10515600" cy="1325563"/>
          </a:xfrm>
        </p:spPr>
        <p:txBody>
          <a:bodyPr/>
          <a:lstStyle/>
          <a:p>
            <a:r>
              <a:rPr lang="en-US" dirty="0"/>
              <a:t>Click to edit Master title style</a:t>
            </a:r>
          </a:p>
        </p:txBody>
      </p:sp>
    </p:spTree>
    <p:extLst>
      <p:ext uri="{BB962C8B-B14F-4D97-AF65-F5344CB8AC3E}">
        <p14:creationId xmlns:p14="http://schemas.microsoft.com/office/powerpoint/2010/main" val="1696528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5D43F1-9365-DDE8-136A-741D2E4C28DA}"/>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a:extLst>
              <a:ext uri="{FF2B5EF4-FFF2-40B4-BE49-F238E27FC236}">
                <a16:creationId xmlns:a16="http://schemas.microsoft.com/office/drawing/2014/main" id="{DBC14FB4-E18F-406C-52C3-2F2444D891E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8" name="Graphic 7">
            <a:extLst>
              <a:ext uri="{FF2B5EF4-FFF2-40B4-BE49-F238E27FC236}">
                <a16:creationId xmlns:a16="http://schemas.microsoft.com/office/drawing/2014/main" id="{DD3A7D1A-8A30-2F09-4B9D-CACB401EF7C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9" name="Straight Connector 8">
            <a:extLst>
              <a:ext uri="{FF2B5EF4-FFF2-40B4-BE49-F238E27FC236}">
                <a16:creationId xmlns:a16="http://schemas.microsoft.com/office/drawing/2014/main" id="{9E8A14BA-2194-ED83-F6E3-F7BF334C286D}"/>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CE7E0858-B888-4E16-3858-66C80A4CB101}"/>
              </a:ext>
            </a:extLst>
          </p:cNvPr>
          <p:cNvSpPr>
            <a:spLocks noGrp="1"/>
          </p:cNvSpPr>
          <p:nvPr>
            <p:ph type="title"/>
          </p:nvPr>
        </p:nvSpPr>
        <p:spPr>
          <a:xfrm>
            <a:off x="838200" y="136525"/>
            <a:ext cx="10515600" cy="1325563"/>
          </a:xfrm>
        </p:spPr>
        <p:txBody>
          <a:bodyPr/>
          <a:lstStyle/>
          <a:p>
            <a:r>
              <a:rPr lang="en-US" dirty="0"/>
              <a:t>Click to edit Master title style</a:t>
            </a:r>
          </a:p>
        </p:txBody>
      </p:sp>
    </p:spTree>
    <p:extLst>
      <p:ext uri="{BB962C8B-B14F-4D97-AF65-F5344CB8AC3E}">
        <p14:creationId xmlns:p14="http://schemas.microsoft.com/office/powerpoint/2010/main" val="53115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5D43F1-9365-DDE8-136A-741D2E4C28DA}"/>
              </a:ext>
            </a:extLst>
          </p:cNvPr>
          <p:cNvSpPr/>
          <p:nvPr userDrawn="1"/>
        </p:nvSpPr>
        <p:spPr>
          <a:xfrm rot="5400000">
            <a:off x="5681574" y="412937"/>
            <a:ext cx="828852" cy="12192000"/>
          </a:xfrm>
          <a:prstGeom prst="rect">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a:extLst>
              <a:ext uri="{FF2B5EF4-FFF2-40B4-BE49-F238E27FC236}">
                <a16:creationId xmlns:a16="http://schemas.microsoft.com/office/drawing/2014/main" id="{DBC14FB4-E18F-406C-52C3-2F2444D891E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40133" y="6236199"/>
            <a:ext cx="977310" cy="545476"/>
          </a:xfrm>
          <a:prstGeom prst="rect">
            <a:avLst/>
          </a:prstGeom>
        </p:spPr>
      </p:pic>
      <p:pic>
        <p:nvPicPr>
          <p:cNvPr id="8" name="Graphic 7">
            <a:extLst>
              <a:ext uri="{FF2B5EF4-FFF2-40B4-BE49-F238E27FC236}">
                <a16:creationId xmlns:a16="http://schemas.microsoft.com/office/drawing/2014/main" id="{DD3A7D1A-8A30-2F09-4B9D-CACB401EF7C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1601" y="6211006"/>
            <a:ext cx="977310" cy="545476"/>
          </a:xfrm>
          <a:prstGeom prst="rect">
            <a:avLst/>
          </a:prstGeom>
        </p:spPr>
      </p:pic>
      <p:cxnSp>
        <p:nvCxnSpPr>
          <p:cNvPr id="9" name="Straight Connector 8">
            <a:extLst>
              <a:ext uri="{FF2B5EF4-FFF2-40B4-BE49-F238E27FC236}">
                <a16:creationId xmlns:a16="http://schemas.microsoft.com/office/drawing/2014/main" id="{9E8A14BA-2194-ED83-F6E3-F7BF334C286D}"/>
              </a:ext>
            </a:extLst>
          </p:cNvPr>
          <p:cNvCxnSpPr/>
          <p:nvPr userDrawn="1"/>
        </p:nvCxnSpPr>
        <p:spPr>
          <a:xfrm>
            <a:off x="1188374" y="6211006"/>
            <a:ext cx="0" cy="4464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CE7E0858-B888-4E16-3858-66C80A4CB101}"/>
              </a:ext>
            </a:extLst>
          </p:cNvPr>
          <p:cNvSpPr>
            <a:spLocks noGrp="1"/>
          </p:cNvSpPr>
          <p:nvPr>
            <p:ph type="title" hasCustomPrompt="1"/>
          </p:nvPr>
        </p:nvSpPr>
        <p:spPr>
          <a:xfrm>
            <a:off x="838200" y="136525"/>
            <a:ext cx="10515600" cy="1325563"/>
          </a:xfrm>
        </p:spPr>
        <p:txBody>
          <a:bodyPr/>
          <a:lstStyle/>
          <a:p>
            <a:r>
              <a:rPr lang="en-US" dirty="0"/>
              <a:t>Acknowledgment </a:t>
            </a:r>
          </a:p>
        </p:txBody>
      </p:sp>
      <p:sp>
        <p:nvSpPr>
          <p:cNvPr id="4" name="TextBox 3">
            <a:extLst>
              <a:ext uri="{FF2B5EF4-FFF2-40B4-BE49-F238E27FC236}">
                <a16:creationId xmlns:a16="http://schemas.microsoft.com/office/drawing/2014/main" id="{7E1D79AA-B6AC-05B7-329C-3C9D3FA24781}"/>
              </a:ext>
            </a:extLst>
          </p:cNvPr>
          <p:cNvSpPr txBox="1"/>
          <p:nvPr userDrawn="1"/>
        </p:nvSpPr>
        <p:spPr>
          <a:xfrm>
            <a:off x="838200" y="2613392"/>
            <a:ext cx="10185400" cy="1631216"/>
          </a:xfrm>
          <a:prstGeom prst="rect">
            <a:avLst/>
          </a:prstGeom>
          <a:noFill/>
          <a:ln>
            <a:noFill/>
          </a:ln>
        </p:spPr>
        <p:txBody>
          <a:bodyPr wrap="square" rtlCol="0">
            <a:spAutoFit/>
          </a:bodyPr>
          <a:lstStyle/>
          <a:p>
            <a:r>
              <a:rPr lang="en-US" sz="2000" dirty="0">
                <a:latin typeface="Calibri" panose="020F0502020204030204" pitchFamily="34" charset="0"/>
                <a:cs typeface="Calibri" panose="020F0502020204030204" pitchFamily="34" charset="0"/>
              </a:rPr>
              <a:t>This project is supported by the Health Resources and Services Administration (HRSA) of the U.S. Department of Health and Human Services (HHS) as part of an award totaling $977,500 with 0% percentage financed with non-governmental sources. The content are those of the author(s) and do not necessarily represent the official views of, nor endorsement, by HRSA, HHS, or U.S. Government. For more information, please visit HRSA.gov.</a:t>
            </a:r>
          </a:p>
        </p:txBody>
      </p:sp>
    </p:spTree>
    <p:extLst>
      <p:ext uri="{BB962C8B-B14F-4D97-AF65-F5344CB8AC3E}">
        <p14:creationId xmlns:p14="http://schemas.microsoft.com/office/powerpoint/2010/main" val="292330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695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977D1C-65DB-B0A6-E80C-C3B207215A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59570E-90C8-9889-9174-FFA0A05103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55DE2B-D4C9-F7B4-1EA3-525A153136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E663E-E612-D744-B1B4-323AAAD437FE}" type="datetimeFigureOut">
              <a:rPr lang="en-US" smtClean="0"/>
              <a:t>10/16/2022</a:t>
            </a:fld>
            <a:endParaRPr lang="en-US" dirty="0"/>
          </a:p>
        </p:txBody>
      </p:sp>
      <p:sp>
        <p:nvSpPr>
          <p:cNvPr id="5" name="Footer Placeholder 4">
            <a:extLst>
              <a:ext uri="{FF2B5EF4-FFF2-40B4-BE49-F238E27FC236}">
                <a16:creationId xmlns:a16="http://schemas.microsoft.com/office/drawing/2014/main" id="{FDA2D670-37F8-C8A1-FCEF-59CFDF6F9B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D83F479-7103-E39D-404A-280EB2F8BF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DBDBA-FF8C-0140-A406-EEAE838A4F0D}" type="slidenum">
              <a:rPr lang="en-US" smtClean="0"/>
              <a:t>‹#›</a:t>
            </a:fld>
            <a:endParaRPr lang="en-US" dirty="0"/>
          </a:p>
        </p:txBody>
      </p:sp>
    </p:spTree>
    <p:extLst>
      <p:ext uri="{BB962C8B-B14F-4D97-AF65-F5344CB8AC3E}">
        <p14:creationId xmlns:p14="http://schemas.microsoft.com/office/powerpoint/2010/main" val="3094252187"/>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51" r:id="rId4"/>
    <p:sldLayoutId id="2147483652" r:id="rId5"/>
    <p:sldLayoutId id="2147483653" r:id="rId6"/>
    <p:sldLayoutId id="2147483654" r:id="rId7"/>
    <p:sldLayoutId id="2147483665" r:id="rId8"/>
    <p:sldLayoutId id="2147483664" r:id="rId9"/>
    <p:sldLayoutId id="2147483655" r:id="rId10"/>
    <p:sldLayoutId id="2147483663" r:id="rId11"/>
    <p:sldLayoutId id="2147483656" r:id="rId12"/>
    <p:sldLayoutId id="214748365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taylor@acmg.ne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htd.clsi.org/listalltermsNewborn.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ewsteps.org/sites/default/files/resources/download/LTFU%20Taskforce%20Report_EducationalResource_February202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bstrn.org/tools/nbs-vr"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hyperlink" Target="https://www.newsteps.org/data-resources/state-profil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ACDE5-1EAA-3D04-AC5F-68D89898F7CA}"/>
              </a:ext>
            </a:extLst>
          </p:cNvPr>
          <p:cNvSpPr>
            <a:spLocks noGrp="1"/>
          </p:cNvSpPr>
          <p:nvPr>
            <p:ph type="ctrTitle"/>
          </p:nvPr>
        </p:nvSpPr>
        <p:spPr>
          <a:xfrm>
            <a:off x="1418899" y="924910"/>
            <a:ext cx="9354207" cy="2504090"/>
          </a:xfrm>
        </p:spPr>
        <p:txBody>
          <a:bodyPr>
            <a:normAutofit fontScale="90000"/>
          </a:bodyPr>
          <a:lstStyle/>
          <a:p>
            <a:r>
              <a:rPr lang="en-US" b="1" dirty="0">
                <a:latin typeface="+mn-lt"/>
              </a:rPr>
              <a:t>Supporting Public Health Program Incorporate Newborn Screening Long-Term Follow-Up</a:t>
            </a:r>
          </a:p>
        </p:txBody>
      </p:sp>
      <p:sp>
        <p:nvSpPr>
          <p:cNvPr id="3" name="Subtitle 2">
            <a:extLst>
              <a:ext uri="{FF2B5EF4-FFF2-40B4-BE49-F238E27FC236}">
                <a16:creationId xmlns:a16="http://schemas.microsoft.com/office/drawing/2014/main" id="{D733DF9B-E485-5671-33D4-97050CEBBD7D}"/>
              </a:ext>
            </a:extLst>
          </p:cNvPr>
          <p:cNvSpPr>
            <a:spLocks noGrp="1"/>
          </p:cNvSpPr>
          <p:nvPr>
            <p:ph type="subTitle" idx="1"/>
          </p:nvPr>
        </p:nvSpPr>
        <p:spPr>
          <a:xfrm>
            <a:off x="1418899" y="3602038"/>
            <a:ext cx="9354207" cy="1655762"/>
          </a:xfrm>
        </p:spPr>
        <p:txBody>
          <a:bodyPr>
            <a:normAutofit fontScale="85000" lnSpcReduction="20000"/>
          </a:bodyPr>
          <a:lstStyle/>
          <a:p>
            <a:r>
              <a:rPr lang="en-US" sz="3000" b="1" dirty="0"/>
              <a:t>APHL Newborn Screening Symposium Roundtable Discussion</a:t>
            </a:r>
          </a:p>
          <a:p>
            <a:endParaRPr lang="en-US" dirty="0"/>
          </a:p>
          <a:p>
            <a:pPr>
              <a:lnSpc>
                <a:spcPct val="120000"/>
              </a:lnSpc>
              <a:spcBef>
                <a:spcPts val="0"/>
              </a:spcBef>
            </a:pPr>
            <a:r>
              <a:rPr lang="en-US" dirty="0"/>
              <a:t>Jennifer Taylor, Jennifer Baysinger, Carol Johnson, Amy Burke, Jennifer Hauser, </a:t>
            </a:r>
          </a:p>
          <a:p>
            <a:pPr>
              <a:lnSpc>
                <a:spcPct val="120000"/>
              </a:lnSpc>
              <a:spcBef>
                <a:spcPts val="0"/>
              </a:spcBef>
            </a:pPr>
            <a:r>
              <a:rPr lang="en-US" dirty="0"/>
              <a:t>Jo Ann Bolick, Kee Chan, LaStephanie Barnes, Yekaterina Unnikumaran, </a:t>
            </a:r>
          </a:p>
          <a:p>
            <a:pPr>
              <a:lnSpc>
                <a:spcPct val="120000"/>
              </a:lnSpc>
              <a:spcBef>
                <a:spcPts val="0"/>
              </a:spcBef>
            </a:pPr>
            <a:r>
              <a:rPr lang="en-US" dirty="0"/>
              <a:t>Amy Brower</a:t>
            </a:r>
          </a:p>
        </p:txBody>
      </p:sp>
    </p:spTree>
    <p:extLst>
      <p:ext uri="{BB962C8B-B14F-4D97-AF65-F5344CB8AC3E}">
        <p14:creationId xmlns:p14="http://schemas.microsoft.com/office/powerpoint/2010/main" val="510255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97F55-3F61-45B9-8E72-2B961C25501C}"/>
              </a:ext>
            </a:extLst>
          </p:cNvPr>
          <p:cNvSpPr>
            <a:spLocks noGrp="1"/>
          </p:cNvSpPr>
          <p:nvPr>
            <p:ph type="title"/>
          </p:nvPr>
        </p:nvSpPr>
        <p:spPr/>
        <p:txBody>
          <a:bodyPr/>
          <a:lstStyle/>
          <a:p>
            <a:r>
              <a:rPr lang="en-US" b="1" dirty="0">
                <a:latin typeface="+mn-lt"/>
              </a:rPr>
              <a:t>Next Steps</a:t>
            </a:r>
          </a:p>
        </p:txBody>
      </p:sp>
      <p:sp>
        <p:nvSpPr>
          <p:cNvPr id="3" name="Content Placeholder 2">
            <a:extLst>
              <a:ext uri="{FF2B5EF4-FFF2-40B4-BE49-F238E27FC236}">
                <a16:creationId xmlns:a16="http://schemas.microsoft.com/office/drawing/2014/main" id="{F0C09CC5-50DE-4F45-BDC7-94CEC287E7D1}"/>
              </a:ext>
            </a:extLst>
          </p:cNvPr>
          <p:cNvSpPr>
            <a:spLocks noGrp="1"/>
          </p:cNvSpPr>
          <p:nvPr>
            <p:ph idx="1"/>
          </p:nvPr>
        </p:nvSpPr>
        <p:spPr>
          <a:xfrm>
            <a:off x="838200" y="1462088"/>
            <a:ext cx="10515600" cy="4351338"/>
          </a:xfrm>
        </p:spPr>
        <p:txBody>
          <a:bodyPr>
            <a:normAutofit lnSpcReduction="10000"/>
          </a:bodyPr>
          <a:lstStyle/>
          <a:p>
            <a:pPr marL="514350" indent="-514350">
              <a:buFont typeface="+mj-lt"/>
              <a:buAutoNum type="arabicPeriod"/>
            </a:pPr>
            <a:r>
              <a:rPr lang="en-US" dirty="0"/>
              <a:t>Develop a </a:t>
            </a:r>
            <a:r>
              <a:rPr lang="en-US" b="1" dirty="0">
                <a:solidFill>
                  <a:schemeClr val="accent1">
                    <a:lumMod val="50000"/>
                  </a:schemeClr>
                </a:solidFill>
              </a:rPr>
              <a:t>Strategic Plan </a:t>
            </a:r>
            <a:r>
              <a:rPr lang="en-US" dirty="0"/>
              <a:t>for Public Health LTFU (</a:t>
            </a:r>
            <a:r>
              <a:rPr lang="en-US" dirty="0">
                <a:solidFill>
                  <a:schemeClr val="accent1">
                    <a:lumMod val="50000"/>
                  </a:schemeClr>
                </a:solidFill>
              </a:rPr>
              <a:t>National Coordination</a:t>
            </a:r>
            <a:r>
              <a:rPr lang="en-US" dirty="0"/>
              <a:t>)</a:t>
            </a:r>
          </a:p>
          <a:p>
            <a:pPr marL="514350" indent="-514350">
              <a:buFont typeface="+mj-lt"/>
              <a:buAutoNum type="arabicPeriod"/>
            </a:pPr>
            <a:r>
              <a:rPr lang="en-US" dirty="0"/>
              <a:t>Continue </a:t>
            </a:r>
            <a:r>
              <a:rPr lang="en-US" b="1" dirty="0">
                <a:solidFill>
                  <a:schemeClr val="accent1">
                    <a:lumMod val="50000"/>
                  </a:schemeClr>
                </a:solidFill>
              </a:rPr>
              <a:t>Landscape Analysis</a:t>
            </a:r>
          </a:p>
          <a:p>
            <a:pPr lvl="1"/>
            <a:r>
              <a:rPr lang="en-US" dirty="0"/>
              <a:t>Surveys/interviews/journey mapping with states with LTFU programs?</a:t>
            </a:r>
          </a:p>
          <a:p>
            <a:pPr lvl="1"/>
            <a:r>
              <a:rPr lang="en-US" dirty="0"/>
              <a:t>Quarterly meetings to develop a strategic plan on the practical definition of LTFU for public health?</a:t>
            </a:r>
          </a:p>
          <a:p>
            <a:pPr marL="0" indent="0">
              <a:buNone/>
            </a:pPr>
            <a:endParaRPr lang="en-US" dirty="0"/>
          </a:p>
          <a:p>
            <a:pPr marL="0" indent="0">
              <a:buNone/>
            </a:pPr>
            <a:endParaRPr lang="en-US" dirty="0"/>
          </a:p>
          <a:p>
            <a:pPr marL="0" indent="0">
              <a:buNone/>
            </a:pPr>
            <a:r>
              <a:rPr lang="en-US" dirty="0"/>
              <a:t>Please visit </a:t>
            </a:r>
            <a:r>
              <a:rPr lang="en-US"/>
              <a:t>the ACMG/NBSTRN </a:t>
            </a:r>
            <a:r>
              <a:rPr lang="en-US" dirty="0"/>
              <a:t>booth to add your contact information to the list or email </a:t>
            </a:r>
            <a:r>
              <a:rPr lang="en-US" dirty="0">
                <a:hlinkClick r:id="rId2"/>
              </a:rPr>
              <a:t>jtaylor@acmg.net</a:t>
            </a:r>
            <a:r>
              <a:rPr lang="en-US" dirty="0"/>
              <a:t> </a:t>
            </a:r>
          </a:p>
          <a:p>
            <a:pPr marL="0" indent="0">
              <a:buNone/>
            </a:pPr>
            <a:endParaRPr lang="en-US" dirty="0"/>
          </a:p>
        </p:txBody>
      </p:sp>
    </p:spTree>
    <p:extLst>
      <p:ext uri="{BB962C8B-B14F-4D97-AF65-F5344CB8AC3E}">
        <p14:creationId xmlns:p14="http://schemas.microsoft.com/office/powerpoint/2010/main" val="952953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1F81DB-F15E-4200-A9B6-75A6DB60E269}"/>
              </a:ext>
            </a:extLst>
          </p:cNvPr>
          <p:cNvSpPr>
            <a:spLocks noGrp="1"/>
          </p:cNvSpPr>
          <p:nvPr>
            <p:ph type="title"/>
          </p:nvPr>
        </p:nvSpPr>
        <p:spPr/>
        <p:txBody>
          <a:bodyPr/>
          <a:lstStyle/>
          <a:p>
            <a:endParaRPr lang="en-US" b="1" dirty="0">
              <a:latin typeface="+mn-lt"/>
            </a:endParaRPr>
          </a:p>
        </p:txBody>
      </p:sp>
    </p:spTree>
    <p:extLst>
      <p:ext uri="{BB962C8B-B14F-4D97-AF65-F5344CB8AC3E}">
        <p14:creationId xmlns:p14="http://schemas.microsoft.com/office/powerpoint/2010/main" val="530791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C384-2A64-4A58-97C2-3A467FA0D1EF}"/>
              </a:ext>
            </a:extLst>
          </p:cNvPr>
          <p:cNvSpPr>
            <a:spLocks noGrp="1"/>
          </p:cNvSpPr>
          <p:nvPr>
            <p:ph type="title"/>
          </p:nvPr>
        </p:nvSpPr>
        <p:spPr/>
        <p:txBody>
          <a:bodyPr/>
          <a:lstStyle/>
          <a:p>
            <a:r>
              <a:rPr lang="en-US" b="1" dirty="0">
                <a:latin typeface="+mn-lt"/>
              </a:rPr>
              <a:t>Disclosures</a:t>
            </a:r>
          </a:p>
        </p:txBody>
      </p:sp>
      <p:sp>
        <p:nvSpPr>
          <p:cNvPr id="3" name="Content Placeholder 2">
            <a:extLst>
              <a:ext uri="{FF2B5EF4-FFF2-40B4-BE49-F238E27FC236}">
                <a16:creationId xmlns:a16="http://schemas.microsoft.com/office/drawing/2014/main" id="{F6F7A9B7-A45B-47FE-A58C-AB5B77DA6617}"/>
              </a:ext>
            </a:extLst>
          </p:cNvPr>
          <p:cNvSpPr>
            <a:spLocks noGrp="1"/>
          </p:cNvSpPr>
          <p:nvPr>
            <p:ph idx="1"/>
          </p:nvPr>
        </p:nvSpPr>
        <p:spPr/>
        <p:txBody>
          <a:bodyPr/>
          <a:lstStyle/>
          <a:p>
            <a:r>
              <a:rPr lang="en-US" dirty="0"/>
              <a:t>I have no financial disclosures.</a:t>
            </a:r>
          </a:p>
          <a:p>
            <a:endParaRPr lang="en-US" dirty="0"/>
          </a:p>
          <a:p>
            <a:r>
              <a:rPr lang="en-US" dirty="0"/>
              <a:t>This session will be recorded and used to assess the next steps in the landscape analysis for Public Health LTFU.</a:t>
            </a:r>
          </a:p>
        </p:txBody>
      </p:sp>
    </p:spTree>
    <p:extLst>
      <p:ext uri="{BB962C8B-B14F-4D97-AF65-F5344CB8AC3E}">
        <p14:creationId xmlns:p14="http://schemas.microsoft.com/office/powerpoint/2010/main" val="673498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1E422-31F9-4926-AD99-559D1EBBE7E4}"/>
              </a:ext>
            </a:extLst>
          </p:cNvPr>
          <p:cNvSpPr>
            <a:spLocks noGrp="1"/>
          </p:cNvSpPr>
          <p:nvPr>
            <p:ph type="title"/>
          </p:nvPr>
        </p:nvSpPr>
        <p:spPr/>
        <p:txBody>
          <a:bodyPr/>
          <a:lstStyle/>
          <a:p>
            <a:r>
              <a:rPr lang="en-US" b="1" dirty="0">
                <a:latin typeface="+mn-lt"/>
              </a:rPr>
              <a:t>Objectives of Roundtable Discussion</a:t>
            </a:r>
          </a:p>
        </p:txBody>
      </p:sp>
      <p:sp>
        <p:nvSpPr>
          <p:cNvPr id="3" name="Content Placeholder 2">
            <a:extLst>
              <a:ext uri="{FF2B5EF4-FFF2-40B4-BE49-F238E27FC236}">
                <a16:creationId xmlns:a16="http://schemas.microsoft.com/office/drawing/2014/main" id="{7F8AADEA-F0F0-45BB-A006-D21AD19710D4}"/>
              </a:ext>
            </a:extLst>
          </p:cNvPr>
          <p:cNvSpPr>
            <a:spLocks noGrp="1"/>
          </p:cNvSpPr>
          <p:nvPr>
            <p:ph idx="1"/>
          </p:nvPr>
        </p:nvSpPr>
        <p:spPr>
          <a:xfrm>
            <a:off x="838200" y="1462088"/>
            <a:ext cx="10515600" cy="4351338"/>
          </a:xfrm>
        </p:spPr>
        <p:txBody>
          <a:bodyPr>
            <a:normAutofit lnSpcReduction="10000"/>
          </a:bodyPr>
          <a:lstStyle/>
          <a:p>
            <a:pPr marL="0" indent="0">
              <a:buNone/>
            </a:pPr>
            <a:r>
              <a:rPr lang="en-US" b="1" dirty="0"/>
              <a:t>Objectives: </a:t>
            </a:r>
            <a:r>
              <a:rPr lang="en-US" dirty="0"/>
              <a:t>Discuss</a:t>
            </a:r>
            <a:r>
              <a:rPr lang="en-US" b="1" dirty="0"/>
              <a:t> </a:t>
            </a:r>
            <a:r>
              <a:rPr lang="en-US" b="1" dirty="0">
                <a:solidFill>
                  <a:schemeClr val="accent1">
                    <a:lumMod val="50000"/>
                  </a:schemeClr>
                </a:solidFill>
              </a:rPr>
              <a:t>“Landscape analysis” </a:t>
            </a:r>
            <a:r>
              <a:rPr lang="en-US" dirty="0"/>
              <a:t>of how public health programs define LTFU &amp; what activities do they consider LTFU.</a:t>
            </a:r>
          </a:p>
          <a:p>
            <a:pPr marL="0" indent="0">
              <a:buNone/>
            </a:pPr>
            <a:endParaRPr lang="en-US" dirty="0"/>
          </a:p>
          <a:p>
            <a:pPr marL="0" indent="0">
              <a:buNone/>
            </a:pPr>
            <a:r>
              <a:rPr lang="en-US" b="1" dirty="0"/>
              <a:t>Aims: </a:t>
            </a:r>
            <a:r>
              <a:rPr lang="en-US" dirty="0"/>
              <a:t>Have a better understanding what LTFU looks like in each state</a:t>
            </a:r>
          </a:p>
          <a:p>
            <a:pPr marL="914400" lvl="1" indent="-457200">
              <a:buFont typeface="+mj-lt"/>
              <a:buAutoNum type="arabicPeriod"/>
            </a:pPr>
            <a:r>
              <a:rPr lang="en-US" dirty="0"/>
              <a:t>How does your program define LTFU?</a:t>
            </a:r>
          </a:p>
          <a:p>
            <a:pPr marL="914400" lvl="1" indent="-457200">
              <a:buFont typeface="+mj-lt"/>
              <a:buAutoNum type="arabicPeriod"/>
            </a:pPr>
            <a:r>
              <a:rPr lang="en-US" dirty="0"/>
              <a:t>What activities does your program think should be incorporated into a LTFU public health program?</a:t>
            </a:r>
          </a:p>
          <a:p>
            <a:pPr marL="914400" lvl="1" indent="-457200">
              <a:buFont typeface="+mj-lt"/>
              <a:buAutoNum type="arabicPeriod"/>
            </a:pPr>
            <a:r>
              <a:rPr lang="en-US" dirty="0"/>
              <a:t>What roles should stakeholders/agencies play on a national, regional, and local level?</a:t>
            </a:r>
          </a:p>
          <a:p>
            <a:pPr marL="914400" lvl="1" indent="-457200">
              <a:buFont typeface="+mj-lt"/>
              <a:buAutoNum type="arabicPeriod"/>
            </a:pPr>
            <a:r>
              <a:rPr lang="en-US" dirty="0"/>
              <a:t>What data could be informative on national level? </a:t>
            </a:r>
          </a:p>
          <a:p>
            <a:pPr marL="457200" lvl="1" indent="0">
              <a:buNone/>
            </a:pPr>
            <a:r>
              <a:rPr lang="en-US" b="1" dirty="0">
                <a:solidFill>
                  <a:schemeClr val="accent1">
                    <a:lumMod val="50000"/>
                  </a:schemeClr>
                </a:solidFill>
              </a:rPr>
              <a:t>		   National Coordination/ National Dashboard</a:t>
            </a:r>
            <a:endParaRPr lang="en-US" dirty="0"/>
          </a:p>
          <a:p>
            <a:endParaRPr lang="en-US" dirty="0"/>
          </a:p>
        </p:txBody>
      </p:sp>
    </p:spTree>
    <p:extLst>
      <p:ext uri="{BB962C8B-B14F-4D97-AF65-F5344CB8AC3E}">
        <p14:creationId xmlns:p14="http://schemas.microsoft.com/office/powerpoint/2010/main" val="137292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DB195-B968-46CD-A093-5F843F77DA8C}"/>
              </a:ext>
            </a:extLst>
          </p:cNvPr>
          <p:cNvSpPr>
            <a:spLocks noGrp="1"/>
          </p:cNvSpPr>
          <p:nvPr>
            <p:ph type="title"/>
          </p:nvPr>
        </p:nvSpPr>
        <p:spPr>
          <a:xfrm>
            <a:off x="838200" y="0"/>
            <a:ext cx="10515600" cy="1325563"/>
          </a:xfrm>
        </p:spPr>
        <p:txBody>
          <a:bodyPr/>
          <a:lstStyle/>
          <a:p>
            <a:r>
              <a:rPr lang="en-US" b="1" dirty="0">
                <a:latin typeface="+mn-lt"/>
              </a:rPr>
              <a:t>#1 - Current LTFU Definitions - ACHDNC</a:t>
            </a:r>
          </a:p>
        </p:txBody>
      </p:sp>
      <p:sp>
        <p:nvSpPr>
          <p:cNvPr id="3" name="Content Placeholder 2">
            <a:extLst>
              <a:ext uri="{FF2B5EF4-FFF2-40B4-BE49-F238E27FC236}">
                <a16:creationId xmlns:a16="http://schemas.microsoft.com/office/drawing/2014/main" id="{0AA70985-9356-45F6-83E3-0C3719ED922D}"/>
              </a:ext>
            </a:extLst>
          </p:cNvPr>
          <p:cNvSpPr>
            <a:spLocks noGrp="1"/>
          </p:cNvSpPr>
          <p:nvPr>
            <p:ph idx="1"/>
          </p:nvPr>
        </p:nvSpPr>
        <p:spPr>
          <a:xfrm>
            <a:off x="792480" y="1253331"/>
            <a:ext cx="10515600" cy="4351338"/>
          </a:xfrm>
        </p:spPr>
        <p:txBody>
          <a:bodyPr>
            <a:normAutofit fontScale="85000" lnSpcReduction="20000"/>
          </a:bodyPr>
          <a:lstStyle/>
          <a:p>
            <a:pPr marL="0" indent="0">
              <a:buNone/>
            </a:pPr>
            <a:r>
              <a:rPr lang="en-US" dirty="0"/>
              <a:t>Fundamentally, long-term follow-up comprises the assurance and provision of quality chronic disease management, condition-specific treatment, and age-appropriate preventive care throughout the lifespan of individuals identified with a condition included in newborn screening. Integral to assuring appropriate long-term follow-up are activities related to </a:t>
            </a:r>
            <a:r>
              <a:rPr lang="en-US" dirty="0">
                <a:solidFill>
                  <a:schemeClr val="accent1">
                    <a:lumMod val="50000"/>
                  </a:schemeClr>
                </a:solidFill>
              </a:rPr>
              <a:t>improving care delivery, </a:t>
            </a:r>
            <a:r>
              <a:rPr lang="en-US" dirty="0"/>
              <a:t>including</a:t>
            </a:r>
            <a:r>
              <a:rPr lang="en-US" dirty="0">
                <a:solidFill>
                  <a:schemeClr val="accent1">
                    <a:lumMod val="50000"/>
                  </a:schemeClr>
                </a:solidFill>
              </a:rPr>
              <a:t> engagement of affected individuals and their families </a:t>
            </a:r>
            <a:r>
              <a:rPr lang="en-US" dirty="0"/>
              <a:t>as effective partners in care management, </a:t>
            </a:r>
            <a:r>
              <a:rPr lang="en-US" dirty="0">
                <a:solidFill>
                  <a:schemeClr val="accent1">
                    <a:lumMod val="50000"/>
                  </a:schemeClr>
                </a:solidFill>
              </a:rPr>
              <a:t>continuous quality improvement </a:t>
            </a:r>
            <a:r>
              <a:rPr lang="en-US" dirty="0"/>
              <a:t>through the medical home, </a:t>
            </a:r>
            <a:r>
              <a:rPr lang="en-US" dirty="0">
                <a:solidFill>
                  <a:schemeClr val="accent1">
                    <a:lumMod val="50000"/>
                  </a:schemeClr>
                </a:solidFill>
              </a:rPr>
              <a:t>research into pathophysiology </a:t>
            </a:r>
            <a:r>
              <a:rPr lang="en-US" dirty="0"/>
              <a:t>and treatment options, and </a:t>
            </a:r>
            <a:r>
              <a:rPr lang="en-US" dirty="0">
                <a:solidFill>
                  <a:schemeClr val="accent1">
                    <a:lumMod val="50000"/>
                  </a:schemeClr>
                </a:solidFill>
              </a:rPr>
              <a:t>active surveillance </a:t>
            </a:r>
            <a:r>
              <a:rPr lang="en-US" dirty="0"/>
              <a:t>and</a:t>
            </a:r>
            <a:r>
              <a:rPr lang="en-US" dirty="0">
                <a:solidFill>
                  <a:schemeClr val="accent1">
                    <a:lumMod val="50000"/>
                  </a:schemeClr>
                </a:solidFill>
              </a:rPr>
              <a:t> evaluation of data related to care and outcomes.</a:t>
            </a:r>
          </a:p>
          <a:p>
            <a:pPr marL="0" indent="0">
              <a:buNone/>
            </a:pPr>
            <a:endParaRPr lang="en-US" sz="900" b="1" dirty="0"/>
          </a:p>
          <a:p>
            <a:pPr marL="0" indent="0">
              <a:buNone/>
            </a:pPr>
            <a:r>
              <a:rPr lang="en-US" b="1" dirty="0">
                <a:solidFill>
                  <a:schemeClr val="accent1">
                    <a:lumMod val="50000"/>
                  </a:schemeClr>
                </a:solidFill>
              </a:rPr>
              <a:t>Components of LTFU Care</a:t>
            </a:r>
          </a:p>
          <a:p>
            <a:pPr lvl="1"/>
            <a:r>
              <a:rPr lang="en-US" dirty="0"/>
              <a:t>Care coordination through a medical home</a:t>
            </a:r>
          </a:p>
          <a:p>
            <a:pPr lvl="1"/>
            <a:r>
              <a:rPr lang="en-US" dirty="0"/>
              <a:t>Evidence-based treatment</a:t>
            </a:r>
          </a:p>
          <a:p>
            <a:pPr lvl="1"/>
            <a:r>
              <a:rPr lang="en-US" dirty="0"/>
              <a:t>Continuous quality improvement</a:t>
            </a:r>
          </a:p>
          <a:p>
            <a:pPr lvl="1"/>
            <a:r>
              <a:rPr lang="en-US" dirty="0"/>
              <a:t>New knowledge discovery</a:t>
            </a:r>
          </a:p>
          <a:p>
            <a:endParaRPr lang="en-US" dirty="0"/>
          </a:p>
        </p:txBody>
      </p:sp>
      <p:sp>
        <p:nvSpPr>
          <p:cNvPr id="4" name="TextBox 3">
            <a:extLst>
              <a:ext uri="{FF2B5EF4-FFF2-40B4-BE49-F238E27FC236}">
                <a16:creationId xmlns:a16="http://schemas.microsoft.com/office/drawing/2014/main" id="{F6A4DE77-8FB9-CEA7-B825-9A6A428A4E3A}"/>
              </a:ext>
            </a:extLst>
          </p:cNvPr>
          <p:cNvSpPr txBox="1"/>
          <p:nvPr/>
        </p:nvSpPr>
        <p:spPr>
          <a:xfrm>
            <a:off x="7641021" y="4151586"/>
            <a:ext cx="3340594" cy="1077218"/>
          </a:xfrm>
          <a:prstGeom prst="rect">
            <a:avLst/>
          </a:prstGeom>
          <a:solidFill>
            <a:schemeClr val="accent2">
              <a:lumMod val="90000"/>
            </a:schemeClr>
          </a:solidFill>
        </p:spPr>
        <p:txBody>
          <a:bodyPr wrap="none" rtlCol="0">
            <a:spAutoFit/>
          </a:bodyPr>
          <a:lstStyle/>
          <a:p>
            <a:r>
              <a:rPr lang="en-US" sz="3200" b="1" dirty="0"/>
              <a:t>- Comprehensive!</a:t>
            </a:r>
          </a:p>
          <a:p>
            <a:r>
              <a:rPr lang="en-US" sz="3200" b="1" dirty="0"/>
              <a:t>- Implementation?</a:t>
            </a:r>
          </a:p>
        </p:txBody>
      </p:sp>
      <p:sp>
        <p:nvSpPr>
          <p:cNvPr id="5" name="TextBox 4">
            <a:extLst>
              <a:ext uri="{FF2B5EF4-FFF2-40B4-BE49-F238E27FC236}">
                <a16:creationId xmlns:a16="http://schemas.microsoft.com/office/drawing/2014/main" id="{9F8D813A-63A8-4FBC-A70A-F32320B10AE2}"/>
              </a:ext>
            </a:extLst>
          </p:cNvPr>
          <p:cNvSpPr txBox="1"/>
          <p:nvPr/>
        </p:nvSpPr>
        <p:spPr>
          <a:xfrm>
            <a:off x="101600" y="5520730"/>
            <a:ext cx="11653520" cy="577081"/>
          </a:xfrm>
          <a:prstGeom prst="rect">
            <a:avLst/>
          </a:prstGeom>
          <a:noFill/>
        </p:spPr>
        <p:txBody>
          <a:bodyPr wrap="square" rtlCol="0">
            <a:spAutoFit/>
          </a:bodyPr>
          <a:lstStyle/>
          <a:p>
            <a:r>
              <a:rPr lang="en-US" sz="1050" dirty="0"/>
              <a:t>Kemper AR, Boyle CA, Aceves J, Dougherty D, </a:t>
            </a:r>
            <a:r>
              <a:rPr lang="en-US" sz="1050" dirty="0" err="1"/>
              <a:t>Figge</a:t>
            </a:r>
            <a:r>
              <a:rPr lang="en-US" sz="1050" dirty="0"/>
              <a:t> J, Fisch JL, Hinman AR, Greene CL, </a:t>
            </a:r>
            <a:r>
              <a:rPr lang="en-US" sz="1050" dirty="0" err="1"/>
              <a:t>Kus</a:t>
            </a:r>
            <a:r>
              <a:rPr lang="en-US" sz="1050" dirty="0"/>
              <a:t> CA, Miller J, Robertson D, Telfair J, </a:t>
            </a:r>
            <a:r>
              <a:rPr lang="en-US" sz="1050" dirty="0" err="1"/>
              <a:t>Therrell</a:t>
            </a:r>
            <a:r>
              <a:rPr lang="en-US" sz="1050" dirty="0"/>
              <a:t> B, Lloyd-Puryear M, van Dyck PC, Howell RR. Long-term follow-up after diagnosis resulting from newborn screening: statement of the US Secretary of Health and Human Services' Advisory Committee on Heritable Disorders and Genetic Diseases in Newborns and Children. Genet Med. 2008 Apr;10(4):259-61. </a:t>
            </a:r>
            <a:r>
              <a:rPr lang="en-US" sz="1050" dirty="0" err="1"/>
              <a:t>doi</a:t>
            </a:r>
            <a:r>
              <a:rPr lang="en-US" sz="1050" dirty="0"/>
              <a:t>: 10.1097/GIM.0b013e31816b64f9. Erratum in: Genet Med. 2008 May;10(5):368. Telfair, Joseph [added]. PMID: 18414208.</a:t>
            </a:r>
          </a:p>
        </p:txBody>
      </p:sp>
    </p:spTree>
    <p:extLst>
      <p:ext uri="{BB962C8B-B14F-4D97-AF65-F5344CB8AC3E}">
        <p14:creationId xmlns:p14="http://schemas.microsoft.com/office/powerpoint/2010/main" val="245385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9C726-DB77-43D2-A185-594EAC284668}"/>
              </a:ext>
            </a:extLst>
          </p:cNvPr>
          <p:cNvSpPr>
            <a:spLocks noGrp="1"/>
          </p:cNvSpPr>
          <p:nvPr>
            <p:ph type="title"/>
          </p:nvPr>
        </p:nvSpPr>
        <p:spPr/>
        <p:txBody>
          <a:bodyPr/>
          <a:lstStyle/>
          <a:p>
            <a:r>
              <a:rPr lang="en-US" b="1" dirty="0">
                <a:latin typeface="+mn-lt"/>
              </a:rPr>
              <a:t>#2- Current LTFU Definitions - CLSI</a:t>
            </a:r>
          </a:p>
        </p:txBody>
      </p:sp>
      <p:sp>
        <p:nvSpPr>
          <p:cNvPr id="3" name="Content Placeholder 2">
            <a:extLst>
              <a:ext uri="{FF2B5EF4-FFF2-40B4-BE49-F238E27FC236}">
                <a16:creationId xmlns:a16="http://schemas.microsoft.com/office/drawing/2014/main" id="{D7B11249-EE0E-46AB-B3CB-3459F0522B8C}"/>
              </a:ext>
            </a:extLst>
          </p:cNvPr>
          <p:cNvSpPr>
            <a:spLocks noGrp="1"/>
          </p:cNvSpPr>
          <p:nvPr>
            <p:ph idx="1"/>
          </p:nvPr>
        </p:nvSpPr>
        <p:spPr>
          <a:xfrm>
            <a:off x="838200" y="1462088"/>
            <a:ext cx="10515600" cy="4351338"/>
          </a:xfrm>
        </p:spPr>
        <p:txBody>
          <a:bodyPr>
            <a:normAutofit/>
          </a:bodyPr>
          <a:lstStyle/>
          <a:p>
            <a:r>
              <a:rPr lang="en-US" dirty="0"/>
              <a:t>Ongoing steps following diagnosis taken to </a:t>
            </a:r>
            <a:r>
              <a:rPr lang="en-US" dirty="0">
                <a:solidFill>
                  <a:schemeClr val="accent1">
                    <a:lumMod val="50000"/>
                  </a:schemeClr>
                </a:solidFill>
              </a:rPr>
              <a:t>prevent morbidity </a:t>
            </a:r>
            <a:r>
              <a:rPr lang="en-US" dirty="0"/>
              <a:t>and </a:t>
            </a:r>
            <a:r>
              <a:rPr lang="en-US" dirty="0">
                <a:solidFill>
                  <a:schemeClr val="accent1">
                    <a:lumMod val="50000"/>
                  </a:schemeClr>
                </a:solidFill>
              </a:rPr>
              <a:t>mortality</a:t>
            </a:r>
            <a:r>
              <a:rPr lang="en-US" dirty="0"/>
              <a:t> in affected individuals</a:t>
            </a:r>
          </a:p>
          <a:p>
            <a:r>
              <a:rPr lang="en-US" dirty="0"/>
              <a:t>In the context of public health, LTFU is most often achieved through </a:t>
            </a:r>
            <a:r>
              <a:rPr lang="en-US" dirty="0">
                <a:solidFill>
                  <a:schemeClr val="accent1">
                    <a:lumMod val="50000"/>
                  </a:schemeClr>
                </a:solidFill>
              </a:rPr>
              <a:t>periodic assessments of clinical outcomes as part of system evaluation</a:t>
            </a:r>
            <a:r>
              <a:rPr lang="en-US" dirty="0"/>
              <a:t>. </a:t>
            </a:r>
          </a:p>
          <a:p>
            <a:r>
              <a:rPr lang="en-US" dirty="0"/>
              <a:t>Other activities include, but may not be limited to, care coordination and access to interventions and treatments. </a:t>
            </a:r>
          </a:p>
        </p:txBody>
      </p:sp>
      <p:sp>
        <p:nvSpPr>
          <p:cNvPr id="4" name="TextBox 3">
            <a:extLst>
              <a:ext uri="{FF2B5EF4-FFF2-40B4-BE49-F238E27FC236}">
                <a16:creationId xmlns:a16="http://schemas.microsoft.com/office/drawing/2014/main" id="{E4EFE177-A775-443C-84B2-3E78F13C9C54}"/>
              </a:ext>
            </a:extLst>
          </p:cNvPr>
          <p:cNvSpPr txBox="1"/>
          <p:nvPr/>
        </p:nvSpPr>
        <p:spPr>
          <a:xfrm>
            <a:off x="0" y="5709920"/>
            <a:ext cx="9489440" cy="369332"/>
          </a:xfrm>
          <a:prstGeom prst="rect">
            <a:avLst/>
          </a:prstGeom>
          <a:noFill/>
        </p:spPr>
        <p:txBody>
          <a:bodyPr wrap="square" rtlCol="0">
            <a:spAutoFit/>
          </a:bodyPr>
          <a:lstStyle/>
          <a:p>
            <a:r>
              <a:rPr lang="en-US" dirty="0"/>
              <a:t>CLSI Harmonized Terminology Database: </a:t>
            </a:r>
            <a:r>
              <a:rPr lang="en-US" dirty="0">
                <a:hlinkClick r:id="rId2"/>
              </a:rPr>
              <a:t>https://htd.clsi.org/listalltermsNewborn</a:t>
            </a:r>
            <a:r>
              <a:rPr lang="en-US">
                <a:hlinkClick r:id="rId2"/>
              </a:rPr>
              <a:t>.asp</a:t>
            </a:r>
            <a:r>
              <a:rPr lang="en-US" dirty="0"/>
              <a:t> </a:t>
            </a:r>
          </a:p>
        </p:txBody>
      </p:sp>
    </p:spTree>
    <p:extLst>
      <p:ext uri="{BB962C8B-B14F-4D97-AF65-F5344CB8AC3E}">
        <p14:creationId xmlns:p14="http://schemas.microsoft.com/office/powerpoint/2010/main" val="109244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1AFBE-4C3E-4622-AD6C-8C3C5D27E879}"/>
              </a:ext>
            </a:extLst>
          </p:cNvPr>
          <p:cNvSpPr>
            <a:spLocks noGrp="1"/>
          </p:cNvSpPr>
          <p:nvPr>
            <p:ph type="title"/>
          </p:nvPr>
        </p:nvSpPr>
        <p:spPr/>
        <p:txBody>
          <a:bodyPr/>
          <a:lstStyle/>
          <a:p>
            <a:r>
              <a:rPr lang="en-US" b="1" dirty="0">
                <a:latin typeface="+mn-lt"/>
              </a:rPr>
              <a:t>#3 - Current LTFU Definitions - APHL LTFU Taskforce</a:t>
            </a:r>
          </a:p>
        </p:txBody>
      </p:sp>
      <p:sp>
        <p:nvSpPr>
          <p:cNvPr id="3" name="Content Placeholder 2">
            <a:extLst>
              <a:ext uri="{FF2B5EF4-FFF2-40B4-BE49-F238E27FC236}">
                <a16:creationId xmlns:a16="http://schemas.microsoft.com/office/drawing/2014/main" id="{CB9726C3-A885-449C-B565-06D44C7AC939}"/>
              </a:ext>
            </a:extLst>
          </p:cNvPr>
          <p:cNvSpPr>
            <a:spLocks noGrp="1"/>
          </p:cNvSpPr>
          <p:nvPr>
            <p:ph idx="1"/>
          </p:nvPr>
        </p:nvSpPr>
        <p:spPr>
          <a:xfrm>
            <a:off x="838200" y="1660878"/>
            <a:ext cx="10515600" cy="4536722"/>
          </a:xfrm>
        </p:spPr>
        <p:txBody>
          <a:bodyPr>
            <a:normAutofit fontScale="55000" lnSpcReduction="20000"/>
          </a:bodyPr>
          <a:lstStyle/>
          <a:p>
            <a:pPr marL="0" indent="0">
              <a:buNone/>
            </a:pPr>
            <a:r>
              <a:rPr lang="en-US" dirty="0"/>
              <a:t>LTFU serves to:</a:t>
            </a:r>
          </a:p>
          <a:p>
            <a:pPr lvl="1"/>
            <a:r>
              <a:rPr lang="en-US" dirty="0"/>
              <a:t>Evaluate health and developmental outcomes in affected children and their families,</a:t>
            </a:r>
          </a:p>
          <a:p>
            <a:pPr lvl="1"/>
            <a:r>
              <a:rPr lang="en-US" dirty="0"/>
              <a:t>Assess whether there are appropriate benefits to early detection and treatment for all conditions,</a:t>
            </a:r>
          </a:p>
          <a:p>
            <a:pPr lvl="1"/>
            <a:r>
              <a:rPr lang="en-US" dirty="0"/>
              <a:t>Continually improve upon the NBS, public health, and medical systems to maximize benefits, and</a:t>
            </a:r>
          </a:p>
          <a:p>
            <a:pPr lvl="1"/>
            <a:r>
              <a:rPr lang="en-US" dirty="0"/>
              <a:t>Reduce condition-associated morbidity and mortality through ongoing care, connection to services, and management.</a:t>
            </a:r>
          </a:p>
          <a:p>
            <a:pPr marL="0" indent="0">
              <a:buNone/>
            </a:pPr>
            <a:r>
              <a:rPr lang="en-US" dirty="0"/>
              <a:t>LTFU relies on the collaboration and integration of both public health and clinical follow-up. LTFU may include care coordination, assuring the availability of evidence-based treatment, continuous quality improvement, and new knowledge discovery, as well as periodic assessment of the clinical and developmental outcomes in affected individuals.</a:t>
            </a:r>
          </a:p>
          <a:p>
            <a:r>
              <a:rPr lang="en-US" dirty="0"/>
              <a:t>What are the overarching goals of </a:t>
            </a:r>
            <a:r>
              <a:rPr lang="en-US" sz="3300" b="1" dirty="0">
                <a:solidFill>
                  <a:schemeClr val="accent1">
                    <a:lumMod val="50000"/>
                  </a:schemeClr>
                </a:solidFill>
              </a:rPr>
              <a:t>Public Health LTFU</a:t>
            </a:r>
            <a:r>
              <a:rPr lang="en-US" dirty="0"/>
              <a:t>?</a:t>
            </a:r>
          </a:p>
          <a:p>
            <a:pPr lvl="1"/>
            <a:r>
              <a:rPr lang="en-US" dirty="0"/>
              <a:t>To improve life-time health and developmental outcomes for children identified with a condition screened for by NBS</a:t>
            </a:r>
          </a:p>
          <a:p>
            <a:pPr lvl="1"/>
            <a:r>
              <a:rPr lang="en-US" dirty="0"/>
              <a:t>To identify how the NBS system is achieving the primary aims of preventing mortality and mitigating morbidity</a:t>
            </a:r>
          </a:p>
          <a:p>
            <a:pPr lvl="1"/>
            <a:r>
              <a:rPr lang="en-US" sz="2500" b="1" dirty="0">
                <a:solidFill>
                  <a:schemeClr val="accent1">
                    <a:lumMod val="50000"/>
                  </a:schemeClr>
                </a:solidFill>
              </a:rPr>
              <a:t>To assure equitable access, effective NBS programs, and interventions for children with conditions screened for by NBS and their families</a:t>
            </a:r>
          </a:p>
          <a:p>
            <a:pPr lvl="1"/>
            <a:r>
              <a:rPr lang="en-US" sz="2500" b="1" dirty="0">
                <a:solidFill>
                  <a:schemeClr val="accent1">
                    <a:lumMod val="50000"/>
                  </a:schemeClr>
                </a:solidFill>
              </a:rPr>
              <a:t>To use surveillance data to inform public health actions such as policy change, targeted outreach, or additional resources to address barriers</a:t>
            </a:r>
          </a:p>
          <a:p>
            <a:r>
              <a:rPr lang="en-US" dirty="0"/>
              <a:t>What are the overarching goals of </a:t>
            </a:r>
            <a:r>
              <a:rPr lang="en-US" sz="3300" b="1" dirty="0">
                <a:solidFill>
                  <a:schemeClr val="accent1">
                    <a:lumMod val="50000"/>
                  </a:schemeClr>
                </a:solidFill>
              </a:rPr>
              <a:t>Clinical Care LTFU</a:t>
            </a:r>
            <a:r>
              <a:rPr lang="en-US" dirty="0"/>
              <a:t>?</a:t>
            </a:r>
          </a:p>
          <a:p>
            <a:pPr lvl="1"/>
            <a:r>
              <a:rPr lang="en-US" dirty="0"/>
              <a:t>To improve life-time health and developmental outcomes for children identified with a condition screened for by NBS</a:t>
            </a:r>
          </a:p>
          <a:p>
            <a:pPr lvl="1"/>
            <a:r>
              <a:rPr lang="en-US" b="1" dirty="0">
                <a:solidFill>
                  <a:schemeClr val="accent1">
                    <a:lumMod val="50000"/>
                  </a:schemeClr>
                </a:solidFill>
              </a:rPr>
              <a:t>To ensure appropriate care coordination across the clinical system</a:t>
            </a:r>
          </a:p>
          <a:p>
            <a:pPr lvl="1"/>
            <a:r>
              <a:rPr lang="en-US" b="1" dirty="0">
                <a:solidFill>
                  <a:schemeClr val="accent1">
                    <a:lumMod val="50000"/>
                  </a:schemeClr>
                </a:solidFill>
              </a:rPr>
              <a:t>To collect data for the purposes of evaluating and improving evidence-based treatment/care effectiveness</a:t>
            </a:r>
          </a:p>
        </p:txBody>
      </p:sp>
      <p:sp>
        <p:nvSpPr>
          <p:cNvPr id="5" name="TextBox 4">
            <a:extLst>
              <a:ext uri="{FF2B5EF4-FFF2-40B4-BE49-F238E27FC236}">
                <a16:creationId xmlns:a16="http://schemas.microsoft.com/office/drawing/2014/main" id="{8B8404DF-C24E-4A76-967E-E014137B6134}"/>
              </a:ext>
            </a:extLst>
          </p:cNvPr>
          <p:cNvSpPr txBox="1"/>
          <p:nvPr/>
        </p:nvSpPr>
        <p:spPr>
          <a:xfrm>
            <a:off x="91440" y="5801360"/>
            <a:ext cx="11074400" cy="307777"/>
          </a:xfrm>
          <a:prstGeom prst="rect">
            <a:avLst/>
          </a:prstGeom>
          <a:noFill/>
        </p:spPr>
        <p:txBody>
          <a:bodyPr wrap="square" rtlCol="0">
            <a:spAutoFit/>
          </a:bodyPr>
          <a:lstStyle/>
          <a:p>
            <a:r>
              <a:rPr lang="en-US" sz="1400" dirty="0">
                <a:hlinkClick r:id="rId2"/>
              </a:rPr>
              <a:t>www.newsteps.org/sites/default/files/resources/download/LTFU%20Taskforce%20Report_EducationalResource_February2021.pdf</a:t>
            </a:r>
            <a:r>
              <a:rPr lang="en-US" sz="1400" dirty="0"/>
              <a:t> </a:t>
            </a:r>
          </a:p>
        </p:txBody>
      </p:sp>
    </p:spTree>
    <p:extLst>
      <p:ext uri="{BB962C8B-B14F-4D97-AF65-F5344CB8AC3E}">
        <p14:creationId xmlns:p14="http://schemas.microsoft.com/office/powerpoint/2010/main" val="2099925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234EFB-267B-47D3-966C-AA5D89A45A33}"/>
              </a:ext>
            </a:extLst>
          </p:cNvPr>
          <p:cNvSpPr>
            <a:spLocks noGrp="1"/>
          </p:cNvSpPr>
          <p:nvPr>
            <p:ph type="title"/>
          </p:nvPr>
        </p:nvSpPr>
        <p:spPr/>
        <p:txBody>
          <a:bodyPr/>
          <a:lstStyle/>
          <a:p>
            <a:r>
              <a:rPr lang="en-US" b="1" dirty="0">
                <a:latin typeface="+mn-lt"/>
              </a:rPr>
              <a:t>Part 1-Brainstorming </a:t>
            </a:r>
            <a:r>
              <a:rPr lang="en-US" dirty="0">
                <a:solidFill>
                  <a:schemeClr val="accent1">
                    <a:lumMod val="50000"/>
                  </a:schemeClr>
                </a:solidFill>
                <a:latin typeface="+mn-lt"/>
              </a:rPr>
              <a:t>(</a:t>
            </a:r>
            <a:r>
              <a:rPr lang="en-US" i="1" dirty="0">
                <a:solidFill>
                  <a:schemeClr val="accent1">
                    <a:lumMod val="50000"/>
                  </a:schemeClr>
                </a:solidFill>
                <a:latin typeface="+mn-lt"/>
              </a:rPr>
              <a:t>20-25 min</a:t>
            </a:r>
            <a:r>
              <a:rPr lang="en-US" dirty="0">
                <a:solidFill>
                  <a:schemeClr val="accent1">
                    <a:lumMod val="50000"/>
                  </a:schemeClr>
                </a:solidFill>
                <a:latin typeface="+mn-lt"/>
              </a:rPr>
              <a:t>)</a:t>
            </a:r>
            <a:r>
              <a:rPr lang="en-US" b="1" dirty="0">
                <a:latin typeface="+mn-lt"/>
              </a:rPr>
              <a:t>:</a:t>
            </a:r>
          </a:p>
        </p:txBody>
      </p:sp>
      <p:sp>
        <p:nvSpPr>
          <p:cNvPr id="4" name="Content Placeholder 3">
            <a:extLst>
              <a:ext uri="{FF2B5EF4-FFF2-40B4-BE49-F238E27FC236}">
                <a16:creationId xmlns:a16="http://schemas.microsoft.com/office/drawing/2014/main" id="{57A8AA18-0E73-4D1F-ADCD-8A2D0C64F459}"/>
              </a:ext>
            </a:extLst>
          </p:cNvPr>
          <p:cNvSpPr>
            <a:spLocks noGrp="1"/>
          </p:cNvSpPr>
          <p:nvPr>
            <p:ph idx="1"/>
          </p:nvPr>
        </p:nvSpPr>
        <p:spPr>
          <a:xfrm>
            <a:off x="838200" y="1462088"/>
            <a:ext cx="10515600" cy="4351338"/>
          </a:xfrm>
        </p:spPr>
        <p:txBody>
          <a:bodyPr>
            <a:normAutofit/>
          </a:bodyPr>
          <a:lstStyle/>
          <a:p>
            <a:pPr marL="0" indent="0">
              <a:buNone/>
            </a:pPr>
            <a:r>
              <a:rPr lang="en-US" sz="3900" b="1" dirty="0">
                <a:solidFill>
                  <a:schemeClr val="accent1">
                    <a:lumMod val="50000"/>
                  </a:schemeClr>
                </a:solidFill>
                <a:latin typeface="+mn-lt"/>
              </a:rPr>
              <a:t>What is the Scope of LTFU for Public Health?</a:t>
            </a:r>
            <a:endParaRPr lang="en-US" sz="3900" dirty="0">
              <a:solidFill>
                <a:schemeClr val="accent1">
                  <a:lumMod val="50000"/>
                </a:schemeClr>
              </a:solidFill>
            </a:endParaRPr>
          </a:p>
          <a:p>
            <a:pPr marL="514350" indent="-514350">
              <a:buFont typeface="+mj-lt"/>
              <a:buAutoNum type="arabicPeriod"/>
            </a:pPr>
            <a:r>
              <a:rPr lang="en-US" dirty="0"/>
              <a:t>Does your program have a specific definition of LTFU?</a:t>
            </a:r>
          </a:p>
          <a:p>
            <a:pPr marL="514350" indent="-514350">
              <a:buFont typeface="+mj-lt"/>
              <a:buAutoNum type="arabicPeriod"/>
            </a:pPr>
            <a:r>
              <a:rPr lang="en-US" dirty="0"/>
              <a:t>When you think of LTFU what are the practical applications?</a:t>
            </a:r>
          </a:p>
          <a:p>
            <a:pPr marL="514350" indent="-514350">
              <a:buFont typeface="+mj-lt"/>
              <a:buAutoNum type="arabicPeriod"/>
            </a:pPr>
            <a:r>
              <a:rPr lang="en-US" dirty="0"/>
              <a:t>Define some of the topics or activities that you think should be apart of a public health LTFU program?</a:t>
            </a:r>
          </a:p>
          <a:p>
            <a:pPr marL="514350" indent="-514350">
              <a:buFont typeface="+mj-lt"/>
              <a:buAutoNum type="arabicPeriod"/>
            </a:pPr>
            <a:r>
              <a:rPr lang="en-US" dirty="0"/>
              <a:t>Do you think any of these activities are conducted in your state’s department of health?</a:t>
            </a:r>
          </a:p>
        </p:txBody>
      </p:sp>
    </p:spTree>
    <p:extLst>
      <p:ext uri="{BB962C8B-B14F-4D97-AF65-F5344CB8AC3E}">
        <p14:creationId xmlns:p14="http://schemas.microsoft.com/office/powerpoint/2010/main" val="1346441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B663FE-EE37-4F94-B733-B2AA45EA64C5}"/>
              </a:ext>
            </a:extLst>
          </p:cNvPr>
          <p:cNvSpPr>
            <a:spLocks noGrp="1"/>
          </p:cNvSpPr>
          <p:nvPr>
            <p:ph type="title"/>
          </p:nvPr>
        </p:nvSpPr>
        <p:spPr>
          <a:xfrm>
            <a:off x="736600" y="264915"/>
            <a:ext cx="10515600" cy="1325563"/>
          </a:xfrm>
        </p:spPr>
        <p:txBody>
          <a:bodyPr>
            <a:normAutofit fontScale="90000"/>
          </a:bodyPr>
          <a:lstStyle/>
          <a:p>
            <a:r>
              <a:rPr lang="en-US" b="1" dirty="0">
                <a:latin typeface="+mn-lt"/>
              </a:rPr>
              <a:t>How many states perform LTFU?</a:t>
            </a:r>
            <a:br>
              <a:rPr lang="en-US" b="1" dirty="0">
                <a:latin typeface="+mn-lt"/>
              </a:rPr>
            </a:br>
            <a:r>
              <a:rPr lang="en-US" sz="4400" b="1" dirty="0">
                <a:latin typeface="+mn-lt"/>
              </a:rPr>
              <a:t>How do </a:t>
            </a:r>
            <a:r>
              <a:rPr lang="en-US" b="1" dirty="0">
                <a:latin typeface="+mn-lt"/>
              </a:rPr>
              <a:t>you</a:t>
            </a:r>
            <a:r>
              <a:rPr lang="en-US" sz="4400" b="1" dirty="0">
                <a:latin typeface="+mn-lt"/>
              </a:rPr>
              <a:t> describe the LTFU program in your state?</a:t>
            </a:r>
            <a:endParaRPr lang="en-US" b="1" dirty="0">
              <a:latin typeface="+mn-lt"/>
            </a:endParaRPr>
          </a:p>
        </p:txBody>
      </p:sp>
      <p:pic>
        <p:nvPicPr>
          <p:cNvPr id="5" name="Picture 4">
            <a:extLst>
              <a:ext uri="{FF2B5EF4-FFF2-40B4-BE49-F238E27FC236}">
                <a16:creationId xmlns:a16="http://schemas.microsoft.com/office/drawing/2014/main" id="{7E0F16B1-FD8D-4D36-8356-FC9CB6BE130C}"/>
              </a:ext>
            </a:extLst>
          </p:cNvPr>
          <p:cNvPicPr>
            <a:picLocks noChangeAspect="1"/>
          </p:cNvPicPr>
          <p:nvPr/>
        </p:nvPicPr>
        <p:blipFill rotWithShape="1">
          <a:blip r:embed="rId2"/>
          <a:srcRect l="12158" t="28597" r="62263" b="29298"/>
          <a:stretch/>
        </p:blipFill>
        <p:spPr>
          <a:xfrm>
            <a:off x="898834" y="2104642"/>
            <a:ext cx="6934413" cy="3210376"/>
          </a:xfrm>
          <a:prstGeom prst="rect">
            <a:avLst/>
          </a:prstGeom>
        </p:spPr>
      </p:pic>
      <p:sp>
        <p:nvSpPr>
          <p:cNvPr id="6" name="TextBox 5">
            <a:extLst>
              <a:ext uri="{FF2B5EF4-FFF2-40B4-BE49-F238E27FC236}">
                <a16:creationId xmlns:a16="http://schemas.microsoft.com/office/drawing/2014/main" id="{5E2D627A-F481-4EA1-B1BC-1D7D67E04190}"/>
              </a:ext>
            </a:extLst>
          </p:cNvPr>
          <p:cNvSpPr txBox="1"/>
          <p:nvPr/>
        </p:nvSpPr>
        <p:spPr>
          <a:xfrm>
            <a:off x="7833247" y="2104642"/>
            <a:ext cx="3892325" cy="1477328"/>
          </a:xfrm>
          <a:prstGeom prst="rect">
            <a:avLst/>
          </a:prstGeom>
          <a:solidFill>
            <a:schemeClr val="accent2"/>
          </a:solidFill>
        </p:spPr>
        <p:txBody>
          <a:bodyPr wrap="square" rtlCol="0">
            <a:spAutoFit/>
          </a:bodyPr>
          <a:lstStyle/>
          <a:p>
            <a:pPr marL="285750" indent="-285750">
              <a:buFont typeface="Courier New" panose="02070309020205020404" pitchFamily="49" charset="0"/>
              <a:buChar char="o"/>
            </a:pPr>
            <a:r>
              <a:rPr lang="en-US" dirty="0"/>
              <a:t>What conditions?</a:t>
            </a:r>
          </a:p>
          <a:p>
            <a:pPr marL="285750" indent="-285750">
              <a:buFont typeface="Courier New" panose="02070309020205020404" pitchFamily="49" charset="0"/>
              <a:buChar char="o"/>
            </a:pPr>
            <a:r>
              <a:rPr lang="en-US" dirty="0"/>
              <a:t>What activities?</a:t>
            </a:r>
          </a:p>
          <a:p>
            <a:pPr marL="285750" indent="-285750">
              <a:buFont typeface="Courier New" panose="02070309020205020404" pitchFamily="49" charset="0"/>
              <a:buChar char="o"/>
            </a:pPr>
            <a:r>
              <a:rPr lang="en-US" dirty="0"/>
              <a:t>How long do you follow patients?</a:t>
            </a:r>
          </a:p>
          <a:p>
            <a:pPr marL="285750" indent="-285750">
              <a:buFont typeface="Courier New" panose="02070309020205020404" pitchFamily="49" charset="0"/>
              <a:buChar char="o"/>
            </a:pPr>
            <a:r>
              <a:rPr lang="en-US" dirty="0"/>
              <a:t>What state agency collects the data or provides services?</a:t>
            </a:r>
          </a:p>
        </p:txBody>
      </p:sp>
      <p:sp>
        <p:nvSpPr>
          <p:cNvPr id="2" name="TextBox 1">
            <a:extLst>
              <a:ext uri="{FF2B5EF4-FFF2-40B4-BE49-F238E27FC236}">
                <a16:creationId xmlns:a16="http://schemas.microsoft.com/office/drawing/2014/main" id="{5A6825B8-0235-4385-9C9C-A5E5E374DD8C}"/>
              </a:ext>
            </a:extLst>
          </p:cNvPr>
          <p:cNvSpPr txBox="1"/>
          <p:nvPr/>
        </p:nvSpPr>
        <p:spPr>
          <a:xfrm>
            <a:off x="264160" y="5599498"/>
            <a:ext cx="9001760" cy="523220"/>
          </a:xfrm>
          <a:prstGeom prst="rect">
            <a:avLst/>
          </a:prstGeom>
          <a:noFill/>
        </p:spPr>
        <p:txBody>
          <a:bodyPr wrap="square" rtlCol="0">
            <a:spAutoFit/>
          </a:bodyPr>
          <a:lstStyle/>
          <a:p>
            <a:r>
              <a:rPr lang="en-US" sz="1400" dirty="0">
                <a:hlinkClick r:id="rId3"/>
              </a:rPr>
              <a:t>https://nbstrn.org/tools/nbs-vr</a:t>
            </a:r>
            <a:endParaRPr lang="en-US" sz="1400" dirty="0"/>
          </a:p>
          <a:p>
            <a:r>
              <a:rPr lang="en-US" sz="1400" dirty="0">
                <a:hlinkClick r:id="rId4"/>
              </a:rPr>
              <a:t>https://www.newsteps.org/data-resources/state-profiles</a:t>
            </a:r>
            <a:r>
              <a:rPr lang="en-US" sz="1400" dirty="0"/>
              <a:t> </a:t>
            </a:r>
          </a:p>
        </p:txBody>
      </p:sp>
    </p:spTree>
    <p:extLst>
      <p:ext uri="{BB962C8B-B14F-4D97-AF65-F5344CB8AC3E}">
        <p14:creationId xmlns:p14="http://schemas.microsoft.com/office/powerpoint/2010/main" val="27693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38D61-F3D0-4410-A3D7-CA59D3D8AD9B}"/>
              </a:ext>
            </a:extLst>
          </p:cNvPr>
          <p:cNvSpPr>
            <a:spLocks noGrp="1"/>
          </p:cNvSpPr>
          <p:nvPr>
            <p:ph type="title"/>
          </p:nvPr>
        </p:nvSpPr>
        <p:spPr>
          <a:xfrm>
            <a:off x="838200" y="136526"/>
            <a:ext cx="10515600" cy="1114206"/>
          </a:xfrm>
        </p:spPr>
        <p:txBody>
          <a:bodyPr>
            <a:normAutofit/>
          </a:bodyPr>
          <a:lstStyle/>
          <a:p>
            <a:r>
              <a:rPr lang="en-US" b="1" dirty="0">
                <a:latin typeface="+mn-lt"/>
              </a:rPr>
              <a:t>Part 2-Brainstorming </a:t>
            </a:r>
            <a:r>
              <a:rPr lang="en-US" i="1" dirty="0">
                <a:solidFill>
                  <a:schemeClr val="accent1">
                    <a:lumMod val="50000"/>
                  </a:schemeClr>
                </a:solidFill>
              </a:rPr>
              <a:t>(20-25 min)</a:t>
            </a:r>
            <a:r>
              <a:rPr lang="en-US" i="1" dirty="0"/>
              <a:t>:</a:t>
            </a:r>
            <a:endParaRPr lang="en-US" b="1" dirty="0">
              <a:solidFill>
                <a:schemeClr val="accent1">
                  <a:lumMod val="50000"/>
                </a:schemeClr>
              </a:solidFill>
              <a:latin typeface="+mn-lt"/>
            </a:endParaRPr>
          </a:p>
        </p:txBody>
      </p:sp>
      <p:sp>
        <p:nvSpPr>
          <p:cNvPr id="3" name="Content Placeholder 2">
            <a:extLst>
              <a:ext uri="{FF2B5EF4-FFF2-40B4-BE49-F238E27FC236}">
                <a16:creationId xmlns:a16="http://schemas.microsoft.com/office/drawing/2014/main" id="{34153498-CFFB-45AD-ACE6-2510CB76B114}"/>
              </a:ext>
            </a:extLst>
          </p:cNvPr>
          <p:cNvSpPr>
            <a:spLocks noGrp="1"/>
          </p:cNvSpPr>
          <p:nvPr>
            <p:ph idx="1"/>
          </p:nvPr>
        </p:nvSpPr>
        <p:spPr>
          <a:xfrm>
            <a:off x="838200" y="1145628"/>
            <a:ext cx="10515600" cy="4866588"/>
          </a:xfrm>
        </p:spPr>
        <p:txBody>
          <a:bodyPr>
            <a:normAutofit lnSpcReduction="10000"/>
          </a:bodyPr>
          <a:lstStyle/>
          <a:p>
            <a:pPr marL="0" indent="0">
              <a:buNone/>
            </a:pPr>
            <a:r>
              <a:rPr lang="en-US" sz="3200" b="1" dirty="0">
                <a:solidFill>
                  <a:schemeClr val="accent1">
                    <a:lumMod val="50000"/>
                  </a:schemeClr>
                </a:solidFill>
                <a:latin typeface="+mn-lt"/>
              </a:rPr>
              <a:t>How do we describe state LTFU programs?</a:t>
            </a:r>
            <a:endParaRPr lang="en-US" sz="3200" dirty="0"/>
          </a:p>
          <a:p>
            <a:pPr marL="514350" indent="-514350">
              <a:buFont typeface="+mj-lt"/>
              <a:buAutoNum type="arabicPeriod"/>
            </a:pPr>
            <a:r>
              <a:rPr lang="en-US" dirty="0"/>
              <a:t>Who conducts any public health LTFU activities?</a:t>
            </a:r>
          </a:p>
          <a:p>
            <a:pPr lvl="1"/>
            <a:r>
              <a:rPr lang="en-US" dirty="0"/>
              <a:t>What type of staff? (Position description)</a:t>
            </a:r>
          </a:p>
          <a:p>
            <a:pPr lvl="1"/>
            <a:r>
              <a:rPr lang="en-US" dirty="0"/>
              <a:t>Agencies/departments</a:t>
            </a:r>
          </a:p>
          <a:p>
            <a:pPr marL="514350" indent="-514350">
              <a:buFont typeface="+mj-lt"/>
              <a:buAutoNum type="arabicPeriod"/>
            </a:pPr>
            <a:r>
              <a:rPr lang="en-US" dirty="0"/>
              <a:t>Does your state have any laws or policies regarding LTFU? Any laws for a particular condition?</a:t>
            </a:r>
          </a:p>
          <a:p>
            <a:pPr lvl="1"/>
            <a:r>
              <a:rPr lang="en-US" dirty="0"/>
              <a:t>If Yes, do they help or inhibit LTFU?</a:t>
            </a:r>
          </a:p>
          <a:p>
            <a:pPr marL="514350" indent="-514350">
              <a:buFont typeface="+mj-lt"/>
              <a:buAutoNum type="arabicPeriod"/>
            </a:pPr>
            <a:r>
              <a:rPr lang="en-US" dirty="0"/>
              <a:t>The funding for LTFU is used for what?</a:t>
            </a:r>
          </a:p>
          <a:p>
            <a:pPr lvl="1"/>
            <a:r>
              <a:rPr lang="en-US" dirty="0"/>
              <a:t>Staffing, treatments, services</a:t>
            </a:r>
          </a:p>
          <a:p>
            <a:pPr marL="514350" indent="-514350">
              <a:buFont typeface="+mj-lt"/>
              <a:buAutoNum type="arabicPeriod"/>
            </a:pPr>
            <a:r>
              <a:rPr lang="en-US" dirty="0"/>
              <a:t>How are you collecting data?</a:t>
            </a:r>
          </a:p>
          <a:p>
            <a:pPr lvl="1"/>
            <a:r>
              <a:rPr lang="en-US" dirty="0"/>
              <a:t>From whom? (clinicians, parents, other state agencies)</a:t>
            </a:r>
          </a:p>
          <a:p>
            <a:pPr lvl="1"/>
            <a:r>
              <a:rPr lang="en-US" dirty="0"/>
              <a:t>Data linkages and data sharing</a:t>
            </a:r>
          </a:p>
          <a:p>
            <a:endParaRPr lang="en-US" dirty="0"/>
          </a:p>
        </p:txBody>
      </p:sp>
    </p:spTree>
    <p:extLst>
      <p:ext uri="{BB962C8B-B14F-4D97-AF65-F5344CB8AC3E}">
        <p14:creationId xmlns:p14="http://schemas.microsoft.com/office/powerpoint/2010/main" val="27386535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046BA"/>
      </a:dk2>
      <a:lt2>
        <a:srgbClr val="E7E6E6"/>
      </a:lt2>
      <a:accent1>
        <a:srgbClr val="5A63FF"/>
      </a:accent1>
      <a:accent2>
        <a:srgbClr val="E5F8FF"/>
      </a:accent2>
      <a:accent3>
        <a:srgbClr val="F6FFF3"/>
      </a:accent3>
      <a:accent4>
        <a:srgbClr val="000000"/>
      </a:accent4>
      <a:accent5>
        <a:srgbClr val="F6FFF3"/>
      </a:accent5>
      <a:accent6>
        <a:srgbClr val="000000"/>
      </a:accent6>
      <a:hlink>
        <a:srgbClr val="4046BA"/>
      </a:hlink>
      <a:folHlink>
        <a:srgbClr val="4046B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FU Slide Presentation Template for Use " id="{75943F97-0821-1F49-B95C-6721C5BCBF6F}" vid="{7177F48F-7A13-5547-9522-B23A94098123}"/>
    </a:ext>
  </a:extLst>
</a:theme>
</file>

<file path=docProps/app.xml><?xml version="1.0" encoding="utf-8"?>
<Properties xmlns="http://schemas.openxmlformats.org/officeDocument/2006/extended-properties" xmlns:vt="http://schemas.openxmlformats.org/officeDocument/2006/docPropsVTypes">
  <Template/>
  <TotalTime>3795</TotalTime>
  <Words>1091</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Courier New</vt:lpstr>
      <vt:lpstr>Office Theme</vt:lpstr>
      <vt:lpstr>Supporting Public Health Program Incorporate Newborn Screening Long-Term Follow-Up</vt:lpstr>
      <vt:lpstr>Disclosures</vt:lpstr>
      <vt:lpstr>Objectives of Roundtable Discussion</vt:lpstr>
      <vt:lpstr>#1 - Current LTFU Definitions - ACHDNC</vt:lpstr>
      <vt:lpstr>#2- Current LTFU Definitions - CLSI</vt:lpstr>
      <vt:lpstr>#3 - Current LTFU Definitions - APHL LTFU Taskforce</vt:lpstr>
      <vt:lpstr>Part 1-Brainstorming (20-25 min):</vt:lpstr>
      <vt:lpstr>How many states perform LTFU? How do you describe the LTFU program in your state?</vt:lpstr>
      <vt:lpstr>Part 2-Brainstorming (20-25 min):</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 Chan</dc:creator>
  <cp:lastModifiedBy>Jennifer Taylor</cp:lastModifiedBy>
  <cp:revision>15</cp:revision>
  <dcterms:created xsi:type="dcterms:W3CDTF">2022-10-11T18:36:59Z</dcterms:created>
  <dcterms:modified xsi:type="dcterms:W3CDTF">2022-10-17T12:00:37Z</dcterms:modified>
</cp:coreProperties>
</file>