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6" r:id="rId3"/>
    <p:sldId id="917" r:id="rId4"/>
    <p:sldId id="263" r:id="rId5"/>
    <p:sldId id="264" r:id="rId6"/>
    <p:sldId id="919" r:id="rId7"/>
    <p:sldId id="912" r:id="rId8"/>
    <p:sldId id="910" r:id="rId9"/>
    <p:sldId id="897" r:id="rId10"/>
    <p:sldId id="898" r:id="rId11"/>
    <p:sldId id="899" r:id="rId12"/>
    <p:sldId id="890" r:id="rId13"/>
    <p:sldId id="913" r:id="rId14"/>
    <p:sldId id="916" r:id="rId15"/>
    <p:sldId id="915" r:id="rId16"/>
    <p:sldId id="258" r:id="rId17"/>
    <p:sldId id="918"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5BA"/>
    <a:srgbClr val="5C68FF"/>
    <a:srgbClr val="1C50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DB9AF-74BE-4737-B5FE-C5B1537ABC1B}" v="1" dt="2022-10-17T20:46:05.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9" autoAdjust="0"/>
    <p:restoredTop sz="93792" autoAdjust="0"/>
  </p:normalViewPr>
  <p:slideViewPr>
    <p:cSldViewPr snapToGrid="0">
      <p:cViewPr varScale="1">
        <p:scale>
          <a:sx n="63" d="100"/>
          <a:sy n="63" d="100"/>
        </p:scale>
        <p:origin x="9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Taylor" userId="d72ea47b-2e22-4c11-9f8a-773d64034959" providerId="ADAL" clId="{4C5DB9AF-74BE-4737-B5FE-C5B1537ABC1B}"/>
    <pc:docChg chg="modSld">
      <pc:chgData name="Jennifer Taylor" userId="d72ea47b-2e22-4c11-9f8a-773d64034959" providerId="ADAL" clId="{4C5DB9AF-74BE-4737-B5FE-C5B1537ABC1B}" dt="2022-10-17T20:56:59.813" v="16" actId="20577"/>
      <pc:docMkLst>
        <pc:docMk/>
      </pc:docMkLst>
      <pc:sldChg chg="modSp mod">
        <pc:chgData name="Jennifer Taylor" userId="d72ea47b-2e22-4c11-9f8a-773d64034959" providerId="ADAL" clId="{4C5DB9AF-74BE-4737-B5FE-C5B1537ABC1B}" dt="2022-10-17T18:33:38.169" v="9" actId="404"/>
        <pc:sldMkLst>
          <pc:docMk/>
          <pc:sldMk cId="2336574433" sldId="264"/>
        </pc:sldMkLst>
        <pc:spChg chg="mod">
          <ac:chgData name="Jennifer Taylor" userId="d72ea47b-2e22-4c11-9f8a-773d64034959" providerId="ADAL" clId="{4C5DB9AF-74BE-4737-B5FE-C5B1537ABC1B}" dt="2022-10-17T18:33:38.169" v="9" actId="404"/>
          <ac:spMkLst>
            <pc:docMk/>
            <pc:sldMk cId="2336574433" sldId="264"/>
            <ac:spMk id="4" creationId="{5F5F8F26-FF3C-9135-D34A-F0D5B98E92BC}"/>
          </ac:spMkLst>
        </pc:spChg>
      </pc:sldChg>
      <pc:sldChg chg="modSp mod">
        <pc:chgData name="Jennifer Taylor" userId="d72ea47b-2e22-4c11-9f8a-773d64034959" providerId="ADAL" clId="{4C5DB9AF-74BE-4737-B5FE-C5B1537ABC1B}" dt="2022-10-17T20:46:08.642" v="11" actId="14100"/>
        <pc:sldMkLst>
          <pc:docMk/>
          <pc:sldMk cId="3293301142" sldId="912"/>
        </pc:sldMkLst>
        <pc:spChg chg="mod">
          <ac:chgData name="Jennifer Taylor" userId="d72ea47b-2e22-4c11-9f8a-773d64034959" providerId="ADAL" clId="{4C5DB9AF-74BE-4737-B5FE-C5B1537ABC1B}" dt="2022-10-17T20:46:08.642" v="11" actId="14100"/>
          <ac:spMkLst>
            <pc:docMk/>
            <pc:sldMk cId="3293301142" sldId="912"/>
            <ac:spMk id="6" creationId="{E1B8C959-C874-D148-94FE-A2D557F4CCC7}"/>
          </ac:spMkLst>
        </pc:spChg>
      </pc:sldChg>
      <pc:sldChg chg="modSp mod">
        <pc:chgData name="Jennifer Taylor" userId="d72ea47b-2e22-4c11-9f8a-773d64034959" providerId="ADAL" clId="{4C5DB9AF-74BE-4737-B5FE-C5B1537ABC1B}" dt="2022-10-17T20:56:59.813" v="16" actId="20577"/>
        <pc:sldMkLst>
          <pc:docMk/>
          <pc:sldMk cId="110389144" sldId="913"/>
        </pc:sldMkLst>
        <pc:spChg chg="mod">
          <ac:chgData name="Jennifer Taylor" userId="d72ea47b-2e22-4c11-9f8a-773d64034959" providerId="ADAL" clId="{4C5DB9AF-74BE-4737-B5FE-C5B1537ABC1B}" dt="2022-10-17T20:56:59.813" v="16" actId="20577"/>
          <ac:spMkLst>
            <pc:docMk/>
            <pc:sldMk cId="110389144" sldId="913"/>
            <ac:spMk id="3" creationId="{43FF3519-0020-5D0E-8032-5E1D21FC70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D3014-E0DE-43DF-B9E8-8A3BB71C9CC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EF3318-8E80-4A48-8608-EA09DDB16E3A}">
      <dgm:prSet phldrT="[Text]" custT="1"/>
      <dgm:spPr>
        <a:xfrm>
          <a:off x="0" y="147247"/>
          <a:ext cx="9034072" cy="1216800"/>
        </a:xfrm>
        <a:prstGeom prst="roundRect">
          <a:avLst/>
        </a:prstGeom>
        <a:solidFill>
          <a:srgbClr val="CCDDF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0" dirty="0">
              <a:solidFill>
                <a:srgbClr val="0F4D7B"/>
              </a:solidFill>
              <a:latin typeface="Calibri" panose="020F0502020204030204"/>
              <a:ea typeface="+mn-ea"/>
              <a:cs typeface="+mn-cs"/>
            </a:rPr>
            <a:t>The </a:t>
          </a:r>
          <a:r>
            <a:rPr lang="en-US" sz="1800" b="1" dirty="0">
              <a:solidFill>
                <a:srgbClr val="0F4D7B"/>
              </a:solidFill>
              <a:latin typeface="Calibri" panose="020F0502020204030204"/>
              <a:ea typeface="+mn-ea"/>
              <a:cs typeface="+mn-cs"/>
            </a:rPr>
            <a:t>goal</a:t>
          </a:r>
          <a:r>
            <a:rPr lang="en-US" sz="1800" b="0" dirty="0">
              <a:solidFill>
                <a:srgbClr val="0F4D7B"/>
              </a:solidFill>
              <a:latin typeface="Calibri" panose="020F0502020204030204"/>
              <a:ea typeface="+mn-ea"/>
              <a:cs typeface="+mn-cs"/>
            </a:rPr>
            <a:t> is to make available funding to support comprehensive models of long-term follow-up (LTFU) that demonstrate collaborations between clinicians, public health agencies, and families.</a:t>
          </a:r>
        </a:p>
      </dgm:t>
    </dgm:pt>
    <dgm:pt modelId="{D013D349-4941-4830-A2CF-5134AE909FF6}" type="parTrans" cxnId="{AF58AAAC-4845-4297-936A-EA8391A5DE5C}">
      <dgm:prSet/>
      <dgm:spPr/>
      <dgm:t>
        <a:bodyPr/>
        <a:lstStyle/>
        <a:p>
          <a:endParaRPr lang="en-US" sz="1800" b="0">
            <a:solidFill>
              <a:srgbClr val="0F4D7B"/>
            </a:solidFill>
            <a:latin typeface="+mj-lt"/>
          </a:endParaRPr>
        </a:p>
      </dgm:t>
    </dgm:pt>
    <dgm:pt modelId="{55E6F1CE-7677-4E3A-BC5B-0401706DD983}" type="sibTrans" cxnId="{AF58AAAC-4845-4297-936A-EA8391A5DE5C}">
      <dgm:prSet/>
      <dgm:spPr/>
      <dgm:t>
        <a:bodyPr/>
        <a:lstStyle/>
        <a:p>
          <a:endParaRPr lang="en-US" sz="1800" b="0">
            <a:solidFill>
              <a:srgbClr val="0F4D7B"/>
            </a:solidFill>
            <a:latin typeface="+mj-lt"/>
          </a:endParaRPr>
        </a:p>
      </dgm:t>
    </dgm:pt>
    <dgm:pt modelId="{970367AA-6C33-4477-A92E-158762C60B0B}">
      <dgm:prSet phldrT="[Text]" custT="1"/>
      <dgm:spPr>
        <a:xfrm>
          <a:off x="0" y="1575791"/>
          <a:ext cx="9034072" cy="1216800"/>
        </a:xfrm>
        <a:prstGeom prst="roundRect">
          <a:avLst/>
        </a:prstGeom>
        <a:solidFill>
          <a:srgbClr val="CCDDF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dirty="0">
              <a:solidFill>
                <a:srgbClr val="0F4D7B"/>
              </a:solidFill>
              <a:latin typeface="Calibri" panose="020F0502020204030204"/>
              <a:ea typeface="+mn-ea"/>
              <a:cs typeface="+mn-cs"/>
            </a:rPr>
            <a:t>Six recipients </a:t>
          </a:r>
          <a:r>
            <a:rPr lang="en-US" sz="1800" b="0" dirty="0">
              <a:solidFill>
                <a:srgbClr val="0F4D7B"/>
              </a:solidFill>
              <a:latin typeface="Calibri" panose="020F0502020204030204"/>
              <a:ea typeface="+mn-ea"/>
              <a:cs typeface="+mn-cs"/>
            </a:rPr>
            <a:t>were funded for </a:t>
          </a:r>
          <a:r>
            <a:rPr lang="en-US" sz="1800" b="1" dirty="0">
              <a:solidFill>
                <a:srgbClr val="0F4D7B"/>
              </a:solidFill>
              <a:latin typeface="Calibri" panose="020F0502020204030204"/>
              <a:ea typeface="+mn-ea"/>
              <a:cs typeface="+mn-cs"/>
            </a:rPr>
            <a:t>2 years </a:t>
          </a:r>
          <a:r>
            <a:rPr lang="en-US" sz="1800" b="0" dirty="0">
              <a:solidFill>
                <a:srgbClr val="0F4D7B"/>
              </a:solidFill>
              <a:latin typeface="Calibri" panose="020F0502020204030204"/>
              <a:ea typeface="+mn-ea"/>
              <a:cs typeface="+mn-cs"/>
            </a:rPr>
            <a:t>to support comprehensive models of long-term follow-up (LTFU).</a:t>
          </a:r>
        </a:p>
      </dgm:t>
    </dgm:pt>
    <dgm:pt modelId="{97292D82-28FE-4B17-ADE8-953444483EE9}" type="parTrans" cxnId="{D5AD3D40-B6A7-438A-B6A6-9D030280D1EF}">
      <dgm:prSet/>
      <dgm:spPr/>
      <dgm:t>
        <a:bodyPr/>
        <a:lstStyle/>
        <a:p>
          <a:endParaRPr lang="en-US" sz="1800" b="0">
            <a:solidFill>
              <a:srgbClr val="0F4D7B"/>
            </a:solidFill>
            <a:latin typeface="+mj-lt"/>
          </a:endParaRPr>
        </a:p>
      </dgm:t>
    </dgm:pt>
    <dgm:pt modelId="{6A3D300E-E766-4D25-B71C-8EB13D75649E}" type="sibTrans" cxnId="{D5AD3D40-B6A7-438A-B6A6-9D030280D1EF}">
      <dgm:prSet/>
      <dgm:spPr/>
      <dgm:t>
        <a:bodyPr/>
        <a:lstStyle/>
        <a:p>
          <a:endParaRPr lang="en-US" sz="1800" b="0">
            <a:solidFill>
              <a:srgbClr val="0F4D7B"/>
            </a:solidFill>
            <a:latin typeface="+mj-lt"/>
          </a:endParaRPr>
        </a:p>
      </dgm:t>
    </dgm:pt>
    <dgm:pt modelId="{6CB0247D-E587-4D23-A8DC-C6783211F8E4}">
      <dgm:prSet phldrT="[Text]" custT="1"/>
      <dgm:spPr>
        <a:xfrm>
          <a:off x="0" y="2979791"/>
          <a:ext cx="9034072" cy="1216800"/>
        </a:xfrm>
        <a:prstGeom prst="roundRect">
          <a:avLst/>
        </a:prstGeom>
        <a:solidFill>
          <a:srgbClr val="CCDDF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dirty="0">
              <a:solidFill>
                <a:srgbClr val="0F4D7B"/>
              </a:solidFill>
              <a:latin typeface="Calibri" panose="020F0502020204030204"/>
              <a:ea typeface="+mn-ea"/>
              <a:cs typeface="+mn-cs"/>
            </a:rPr>
            <a:t>Objectives:</a:t>
          </a:r>
        </a:p>
        <a:p>
          <a:pPr>
            <a:buNone/>
          </a:pPr>
          <a:r>
            <a:rPr lang="en-US" sz="1800" b="0" dirty="0">
              <a:solidFill>
                <a:srgbClr val="0F4D7B"/>
              </a:solidFill>
              <a:latin typeface="Calibri" panose="020F0502020204030204"/>
              <a:ea typeface="+mn-ea"/>
              <a:cs typeface="+mn-cs"/>
            </a:rPr>
            <a:t>-  implement LTFU model protocols and data collection with at least five clinical sites.</a:t>
          </a:r>
        </a:p>
        <a:p>
          <a:pPr>
            <a:buNone/>
          </a:pPr>
          <a:r>
            <a:rPr lang="en-US" sz="1800" b="0" dirty="0">
              <a:solidFill>
                <a:srgbClr val="0F4D7B"/>
              </a:solidFill>
              <a:latin typeface="Calibri" panose="020F0502020204030204"/>
              <a:ea typeface="+mn-ea"/>
              <a:cs typeface="+mn-cs"/>
            </a:rPr>
            <a:t>- </a:t>
          </a:r>
          <a:r>
            <a:rPr lang="en-US" sz="1800" b="0" dirty="0">
              <a:solidFill>
                <a:srgbClr val="0F4D7B"/>
              </a:solidFill>
              <a:latin typeface="+mn-lt"/>
            </a:rPr>
            <a:t>demonstrate integration of LTFU model data from clinical and public health systems</a:t>
          </a:r>
        </a:p>
        <a:p>
          <a:pPr>
            <a:buNone/>
          </a:pPr>
          <a:r>
            <a:rPr lang="en-US" sz="1800" b="0" dirty="0">
              <a:solidFill>
                <a:srgbClr val="0F4D7B"/>
              </a:solidFill>
              <a:latin typeface="+mn-lt"/>
              <a:ea typeface="+mn-ea"/>
              <a:cs typeface="+mn-cs"/>
            </a:rPr>
            <a:t>- increase the number of families who receive coordinated LTFU care through a medical home consistent with the LTFU model</a:t>
          </a:r>
        </a:p>
      </dgm:t>
    </dgm:pt>
    <dgm:pt modelId="{C8FF995C-055B-4DD2-9A90-21282E0F2F45}" type="parTrans" cxnId="{55E33AB9-19A6-4310-B027-07206487654D}">
      <dgm:prSet/>
      <dgm:spPr/>
      <dgm:t>
        <a:bodyPr/>
        <a:lstStyle/>
        <a:p>
          <a:endParaRPr lang="en-US" sz="1800" b="0">
            <a:solidFill>
              <a:srgbClr val="0F4D7B"/>
            </a:solidFill>
            <a:latin typeface="+mj-lt"/>
          </a:endParaRPr>
        </a:p>
      </dgm:t>
    </dgm:pt>
    <dgm:pt modelId="{835DC03F-00EC-4A69-9092-B0BD66DE5458}" type="sibTrans" cxnId="{55E33AB9-19A6-4310-B027-07206487654D}">
      <dgm:prSet/>
      <dgm:spPr/>
      <dgm:t>
        <a:bodyPr/>
        <a:lstStyle/>
        <a:p>
          <a:endParaRPr lang="en-US" sz="1800" b="0">
            <a:solidFill>
              <a:srgbClr val="0F4D7B"/>
            </a:solidFill>
            <a:latin typeface="+mj-lt"/>
          </a:endParaRPr>
        </a:p>
      </dgm:t>
    </dgm:pt>
    <dgm:pt modelId="{997CAF6D-CC93-429F-850A-D0C1307F6CC3}" type="pres">
      <dgm:prSet presAssocID="{EFED3014-E0DE-43DF-B9E8-8A3BB71C9CCC}" presName="linear" presStyleCnt="0">
        <dgm:presLayoutVars>
          <dgm:animLvl val="lvl"/>
          <dgm:resizeHandles val="exact"/>
        </dgm:presLayoutVars>
      </dgm:prSet>
      <dgm:spPr/>
    </dgm:pt>
    <dgm:pt modelId="{C4886C95-A55E-484A-BDE6-2282778864CC}" type="pres">
      <dgm:prSet presAssocID="{7EEF3318-8E80-4A48-8608-EA09DDB16E3A}" presName="parentText" presStyleLbl="node1" presStyleIdx="0" presStyleCnt="3" custScaleY="47728" custLinFactNeighborX="1366" custLinFactNeighborY="-23895">
        <dgm:presLayoutVars>
          <dgm:chMax val="0"/>
          <dgm:bulletEnabled val="1"/>
        </dgm:presLayoutVars>
      </dgm:prSet>
      <dgm:spPr/>
    </dgm:pt>
    <dgm:pt modelId="{FE4CD309-4D43-455C-807B-A67C683FC954}" type="pres">
      <dgm:prSet presAssocID="{55E6F1CE-7677-4E3A-BC5B-0401706DD983}" presName="spacer" presStyleCnt="0"/>
      <dgm:spPr/>
    </dgm:pt>
    <dgm:pt modelId="{089E7A5C-A37C-4515-88F2-31FEFCF06EEF}" type="pres">
      <dgm:prSet presAssocID="{970367AA-6C33-4477-A92E-158762C60B0B}" presName="parentText" presStyleLbl="node1" presStyleIdx="1" presStyleCnt="3" custScaleY="38350" custLinFactNeighborY="-88281">
        <dgm:presLayoutVars>
          <dgm:chMax val="0"/>
          <dgm:bulletEnabled val="1"/>
        </dgm:presLayoutVars>
      </dgm:prSet>
      <dgm:spPr/>
    </dgm:pt>
    <dgm:pt modelId="{57BF2CB8-6C5B-4038-93C9-0B9D6FE56414}" type="pres">
      <dgm:prSet presAssocID="{6A3D300E-E766-4D25-B71C-8EB13D75649E}" presName="spacer" presStyleCnt="0"/>
      <dgm:spPr/>
    </dgm:pt>
    <dgm:pt modelId="{2BA365EB-E715-4BC4-9B60-0AFE0C52C689}" type="pres">
      <dgm:prSet presAssocID="{6CB0247D-E587-4D23-A8DC-C6783211F8E4}" presName="parentText" presStyleLbl="node1" presStyleIdx="2" presStyleCnt="3" custScaleY="110715" custLinFactY="-4093" custLinFactNeighborY="-100000">
        <dgm:presLayoutVars>
          <dgm:chMax val="0"/>
          <dgm:bulletEnabled val="1"/>
        </dgm:presLayoutVars>
      </dgm:prSet>
      <dgm:spPr/>
    </dgm:pt>
  </dgm:ptLst>
  <dgm:cxnLst>
    <dgm:cxn modelId="{08094320-3B2D-4058-B4AB-F025B4931E22}" type="presOf" srcId="{970367AA-6C33-4477-A92E-158762C60B0B}" destId="{089E7A5C-A37C-4515-88F2-31FEFCF06EEF}" srcOrd="0" destOrd="0" presId="urn:microsoft.com/office/officeart/2005/8/layout/vList2"/>
    <dgm:cxn modelId="{D5AD3D40-B6A7-438A-B6A6-9D030280D1EF}" srcId="{EFED3014-E0DE-43DF-B9E8-8A3BB71C9CCC}" destId="{970367AA-6C33-4477-A92E-158762C60B0B}" srcOrd="1" destOrd="0" parTransId="{97292D82-28FE-4B17-ADE8-953444483EE9}" sibTransId="{6A3D300E-E766-4D25-B71C-8EB13D75649E}"/>
    <dgm:cxn modelId="{0C453956-82B9-4093-856E-C50B66CB53EE}" type="presOf" srcId="{EFED3014-E0DE-43DF-B9E8-8A3BB71C9CCC}" destId="{997CAF6D-CC93-429F-850A-D0C1307F6CC3}" srcOrd="0" destOrd="0" presId="urn:microsoft.com/office/officeart/2005/8/layout/vList2"/>
    <dgm:cxn modelId="{CD52D59C-31F9-4402-907D-38EA7C7B02C1}" type="presOf" srcId="{6CB0247D-E587-4D23-A8DC-C6783211F8E4}" destId="{2BA365EB-E715-4BC4-9B60-0AFE0C52C689}" srcOrd="0" destOrd="0" presId="urn:microsoft.com/office/officeart/2005/8/layout/vList2"/>
    <dgm:cxn modelId="{AF58AAAC-4845-4297-936A-EA8391A5DE5C}" srcId="{EFED3014-E0DE-43DF-B9E8-8A3BB71C9CCC}" destId="{7EEF3318-8E80-4A48-8608-EA09DDB16E3A}" srcOrd="0" destOrd="0" parTransId="{D013D349-4941-4830-A2CF-5134AE909FF6}" sibTransId="{55E6F1CE-7677-4E3A-BC5B-0401706DD983}"/>
    <dgm:cxn modelId="{55E33AB9-19A6-4310-B027-07206487654D}" srcId="{EFED3014-E0DE-43DF-B9E8-8A3BB71C9CCC}" destId="{6CB0247D-E587-4D23-A8DC-C6783211F8E4}" srcOrd="2" destOrd="0" parTransId="{C8FF995C-055B-4DD2-9A90-21282E0F2F45}" sibTransId="{835DC03F-00EC-4A69-9092-B0BD66DE5458}"/>
    <dgm:cxn modelId="{C75261BF-BAF9-4F8C-AB96-87748B38D465}" type="presOf" srcId="{7EEF3318-8E80-4A48-8608-EA09DDB16E3A}" destId="{C4886C95-A55E-484A-BDE6-2282778864CC}" srcOrd="0" destOrd="0" presId="urn:microsoft.com/office/officeart/2005/8/layout/vList2"/>
    <dgm:cxn modelId="{C257A245-52FC-4CB4-8E89-C03B03C712F7}" type="presParOf" srcId="{997CAF6D-CC93-429F-850A-D0C1307F6CC3}" destId="{C4886C95-A55E-484A-BDE6-2282778864CC}" srcOrd="0" destOrd="0" presId="urn:microsoft.com/office/officeart/2005/8/layout/vList2"/>
    <dgm:cxn modelId="{D9D2A300-7263-4AD3-8D22-41D9A8355DFD}" type="presParOf" srcId="{997CAF6D-CC93-429F-850A-D0C1307F6CC3}" destId="{FE4CD309-4D43-455C-807B-A67C683FC954}" srcOrd="1" destOrd="0" presId="urn:microsoft.com/office/officeart/2005/8/layout/vList2"/>
    <dgm:cxn modelId="{B817A92B-9304-421C-9726-58000A712DB4}" type="presParOf" srcId="{997CAF6D-CC93-429F-850A-D0C1307F6CC3}" destId="{089E7A5C-A37C-4515-88F2-31FEFCF06EEF}" srcOrd="2" destOrd="0" presId="urn:microsoft.com/office/officeart/2005/8/layout/vList2"/>
    <dgm:cxn modelId="{F68B611B-5B9D-49F2-BCA7-1BC00B19FFDA}" type="presParOf" srcId="{997CAF6D-CC93-429F-850A-D0C1307F6CC3}" destId="{57BF2CB8-6C5B-4038-93C9-0B9D6FE56414}" srcOrd="3" destOrd="0" presId="urn:microsoft.com/office/officeart/2005/8/layout/vList2"/>
    <dgm:cxn modelId="{18235936-38A7-4E92-94B9-B4B55DC333C6}" type="presParOf" srcId="{997CAF6D-CC93-429F-850A-D0C1307F6CC3}" destId="{2BA365EB-E715-4BC4-9B60-0AFE0C52C68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E5098-5FC0-CB4D-8ABB-30C69D9CB9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5D6614-FBD2-3047-BE55-5F0370C3E9C0}">
      <dgm:prSet phldrT="[Text]"/>
      <dgm:spPr>
        <a:solidFill>
          <a:srgbClr val="4045BA"/>
        </a:solidFill>
      </dgm:spPr>
      <dgm:t>
        <a:bodyPr/>
        <a:lstStyle/>
        <a:p>
          <a:r>
            <a:rPr lang="en-US" dirty="0"/>
            <a:t>Medical Home</a:t>
          </a:r>
        </a:p>
      </dgm:t>
    </dgm:pt>
    <dgm:pt modelId="{A5D9F2E1-25B0-E149-B506-90F58AF5B2DC}" type="parTrans" cxnId="{953E730F-6348-2C47-9E5A-82D6FADB11BF}">
      <dgm:prSet/>
      <dgm:spPr/>
      <dgm:t>
        <a:bodyPr/>
        <a:lstStyle/>
        <a:p>
          <a:endParaRPr lang="en-US"/>
        </a:p>
      </dgm:t>
    </dgm:pt>
    <dgm:pt modelId="{F8F40944-6015-7849-9DE2-4C14422EA2F1}" type="sibTrans" cxnId="{953E730F-6348-2C47-9E5A-82D6FADB11BF}">
      <dgm:prSet/>
      <dgm:spPr/>
      <dgm:t>
        <a:bodyPr/>
        <a:lstStyle/>
        <a:p>
          <a:endParaRPr lang="en-US"/>
        </a:p>
      </dgm:t>
    </dgm:pt>
    <dgm:pt modelId="{7A23FC80-DCAB-074D-9FDF-5F69C88C7448}">
      <dgm:prSet phldrT="[Text]"/>
      <dgm:spPr>
        <a:solidFill>
          <a:srgbClr val="4045BA"/>
        </a:solidFill>
      </dgm:spPr>
      <dgm:t>
        <a:bodyPr/>
        <a:lstStyle/>
        <a:p>
          <a:r>
            <a:rPr lang="en-US" dirty="0"/>
            <a:t>Health </a:t>
          </a:r>
        </a:p>
        <a:p>
          <a:r>
            <a:rPr lang="en-US" dirty="0"/>
            <a:t>Outcomes</a:t>
          </a:r>
        </a:p>
      </dgm:t>
    </dgm:pt>
    <dgm:pt modelId="{F5A2EC4B-09BB-D547-AA65-9E7BE47BB957}" type="parTrans" cxnId="{26D9DFE8-4493-274D-A984-BA4591701A8D}">
      <dgm:prSet/>
      <dgm:spPr/>
      <dgm:t>
        <a:bodyPr/>
        <a:lstStyle/>
        <a:p>
          <a:endParaRPr lang="en-US"/>
        </a:p>
      </dgm:t>
    </dgm:pt>
    <dgm:pt modelId="{F2DD746A-75E6-0847-BDDD-C3E31C167B54}" type="sibTrans" cxnId="{26D9DFE8-4493-274D-A984-BA4591701A8D}">
      <dgm:prSet/>
      <dgm:spPr/>
      <dgm:t>
        <a:bodyPr/>
        <a:lstStyle/>
        <a:p>
          <a:endParaRPr lang="en-US"/>
        </a:p>
      </dgm:t>
    </dgm:pt>
    <dgm:pt modelId="{8096544B-1B0B-B644-B907-8119D5B73B17}">
      <dgm:prSet phldrT="[Text]"/>
      <dgm:spPr>
        <a:solidFill>
          <a:srgbClr val="4045BA"/>
        </a:solidFill>
      </dgm:spPr>
      <dgm:t>
        <a:bodyPr/>
        <a:lstStyle/>
        <a:p>
          <a:r>
            <a:rPr lang="en-US" dirty="0"/>
            <a:t>Care Coordination</a:t>
          </a:r>
        </a:p>
      </dgm:t>
    </dgm:pt>
    <dgm:pt modelId="{C4869D66-4624-EF45-87B4-36112F919FEA}" type="parTrans" cxnId="{5DD423FA-61CA-2D47-A323-E151DB189E0B}">
      <dgm:prSet/>
      <dgm:spPr/>
      <dgm:t>
        <a:bodyPr/>
        <a:lstStyle/>
        <a:p>
          <a:endParaRPr lang="en-US"/>
        </a:p>
      </dgm:t>
    </dgm:pt>
    <dgm:pt modelId="{0F44B427-A977-0448-AAD7-3121ACA119F8}" type="sibTrans" cxnId="{5DD423FA-61CA-2D47-A323-E151DB189E0B}">
      <dgm:prSet/>
      <dgm:spPr/>
      <dgm:t>
        <a:bodyPr/>
        <a:lstStyle/>
        <a:p>
          <a:endParaRPr lang="en-US"/>
        </a:p>
      </dgm:t>
    </dgm:pt>
    <dgm:pt modelId="{A4194830-AA7C-F049-92FC-366FAEE5345A}" type="pres">
      <dgm:prSet presAssocID="{C50E5098-5FC0-CB4D-8ABB-30C69D9CB920}" presName="diagram" presStyleCnt="0">
        <dgm:presLayoutVars>
          <dgm:dir/>
          <dgm:resizeHandles val="exact"/>
        </dgm:presLayoutVars>
      </dgm:prSet>
      <dgm:spPr/>
    </dgm:pt>
    <dgm:pt modelId="{D821188B-0A30-3E42-8A95-2AEFDF8417B1}" type="pres">
      <dgm:prSet presAssocID="{995D6614-FBD2-3047-BE55-5F0370C3E9C0}" presName="node" presStyleLbl="node1" presStyleIdx="0" presStyleCnt="3">
        <dgm:presLayoutVars>
          <dgm:bulletEnabled val="1"/>
        </dgm:presLayoutVars>
      </dgm:prSet>
      <dgm:spPr/>
    </dgm:pt>
    <dgm:pt modelId="{A1AB4540-A209-6343-ABA7-C9C85141F6A3}" type="pres">
      <dgm:prSet presAssocID="{F8F40944-6015-7849-9DE2-4C14422EA2F1}" presName="sibTrans" presStyleCnt="0"/>
      <dgm:spPr/>
    </dgm:pt>
    <dgm:pt modelId="{183B5E9F-2253-3B49-99B7-B7FCB3570BDE}" type="pres">
      <dgm:prSet presAssocID="{7A23FC80-DCAB-074D-9FDF-5F69C88C7448}" presName="node" presStyleLbl="node1" presStyleIdx="1" presStyleCnt="3">
        <dgm:presLayoutVars>
          <dgm:bulletEnabled val="1"/>
        </dgm:presLayoutVars>
      </dgm:prSet>
      <dgm:spPr/>
    </dgm:pt>
    <dgm:pt modelId="{47C65A40-C4D4-F24E-8157-6BE09C67706E}" type="pres">
      <dgm:prSet presAssocID="{F2DD746A-75E6-0847-BDDD-C3E31C167B54}" presName="sibTrans" presStyleCnt="0"/>
      <dgm:spPr/>
    </dgm:pt>
    <dgm:pt modelId="{FC1A3B2C-98AF-B04B-9148-7B09E1DF6CD5}" type="pres">
      <dgm:prSet presAssocID="{8096544B-1B0B-B644-B907-8119D5B73B17}" presName="node" presStyleLbl="node1" presStyleIdx="2" presStyleCnt="3">
        <dgm:presLayoutVars>
          <dgm:bulletEnabled val="1"/>
        </dgm:presLayoutVars>
      </dgm:prSet>
      <dgm:spPr/>
    </dgm:pt>
  </dgm:ptLst>
  <dgm:cxnLst>
    <dgm:cxn modelId="{953E730F-6348-2C47-9E5A-82D6FADB11BF}" srcId="{C50E5098-5FC0-CB4D-8ABB-30C69D9CB920}" destId="{995D6614-FBD2-3047-BE55-5F0370C3E9C0}" srcOrd="0" destOrd="0" parTransId="{A5D9F2E1-25B0-E149-B506-90F58AF5B2DC}" sibTransId="{F8F40944-6015-7849-9DE2-4C14422EA2F1}"/>
    <dgm:cxn modelId="{5AC6B5CA-B36A-E04C-90F1-7A72A057FDF3}" type="presOf" srcId="{8096544B-1B0B-B644-B907-8119D5B73B17}" destId="{FC1A3B2C-98AF-B04B-9148-7B09E1DF6CD5}" srcOrd="0" destOrd="0" presId="urn:microsoft.com/office/officeart/2005/8/layout/default"/>
    <dgm:cxn modelId="{629FDECA-D3C5-324E-8E0F-2286FA13F350}" type="presOf" srcId="{C50E5098-5FC0-CB4D-8ABB-30C69D9CB920}" destId="{A4194830-AA7C-F049-92FC-366FAEE5345A}" srcOrd="0" destOrd="0" presId="urn:microsoft.com/office/officeart/2005/8/layout/default"/>
    <dgm:cxn modelId="{6FF396CB-1254-5D49-81CB-670FD487786C}" type="presOf" srcId="{7A23FC80-DCAB-074D-9FDF-5F69C88C7448}" destId="{183B5E9F-2253-3B49-99B7-B7FCB3570BDE}" srcOrd="0" destOrd="0" presId="urn:microsoft.com/office/officeart/2005/8/layout/default"/>
    <dgm:cxn modelId="{26D9DFE8-4493-274D-A984-BA4591701A8D}" srcId="{C50E5098-5FC0-CB4D-8ABB-30C69D9CB920}" destId="{7A23FC80-DCAB-074D-9FDF-5F69C88C7448}" srcOrd="1" destOrd="0" parTransId="{F5A2EC4B-09BB-D547-AA65-9E7BE47BB957}" sibTransId="{F2DD746A-75E6-0847-BDDD-C3E31C167B54}"/>
    <dgm:cxn modelId="{5DD423FA-61CA-2D47-A323-E151DB189E0B}" srcId="{C50E5098-5FC0-CB4D-8ABB-30C69D9CB920}" destId="{8096544B-1B0B-B644-B907-8119D5B73B17}" srcOrd="2" destOrd="0" parTransId="{C4869D66-4624-EF45-87B4-36112F919FEA}" sibTransId="{0F44B427-A977-0448-AAD7-3121ACA119F8}"/>
    <dgm:cxn modelId="{366F14FE-347A-1948-A937-1E2EF51F2296}" type="presOf" srcId="{995D6614-FBD2-3047-BE55-5F0370C3E9C0}" destId="{D821188B-0A30-3E42-8A95-2AEFDF8417B1}" srcOrd="0" destOrd="0" presId="urn:microsoft.com/office/officeart/2005/8/layout/default"/>
    <dgm:cxn modelId="{519E80E8-00B9-FC49-92DA-D0BDAD31485F}" type="presParOf" srcId="{A4194830-AA7C-F049-92FC-366FAEE5345A}" destId="{D821188B-0A30-3E42-8A95-2AEFDF8417B1}" srcOrd="0" destOrd="0" presId="urn:microsoft.com/office/officeart/2005/8/layout/default"/>
    <dgm:cxn modelId="{8C2A64CF-9B4A-8248-99F3-B40BFD2E5623}" type="presParOf" srcId="{A4194830-AA7C-F049-92FC-366FAEE5345A}" destId="{A1AB4540-A209-6343-ABA7-C9C85141F6A3}" srcOrd="1" destOrd="0" presId="urn:microsoft.com/office/officeart/2005/8/layout/default"/>
    <dgm:cxn modelId="{551DEED1-F059-2640-B583-BD1CCB87FB5C}" type="presParOf" srcId="{A4194830-AA7C-F049-92FC-366FAEE5345A}" destId="{183B5E9F-2253-3B49-99B7-B7FCB3570BDE}" srcOrd="2" destOrd="0" presId="urn:microsoft.com/office/officeart/2005/8/layout/default"/>
    <dgm:cxn modelId="{3AC3430B-EB34-414D-9D31-F2ADD40E15BE}" type="presParOf" srcId="{A4194830-AA7C-F049-92FC-366FAEE5345A}" destId="{47C65A40-C4D4-F24E-8157-6BE09C67706E}" srcOrd="3" destOrd="0" presId="urn:microsoft.com/office/officeart/2005/8/layout/default"/>
    <dgm:cxn modelId="{9B5F1DFC-6DBB-2848-A487-252466E64234}" type="presParOf" srcId="{A4194830-AA7C-F049-92FC-366FAEE5345A}" destId="{FC1A3B2C-98AF-B04B-9148-7B09E1DF6CD5}"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0D4A7-9011-744A-835D-75F1AB32AD27}"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F119D58E-C0EF-B54C-8E37-5253FFC29286}">
      <dgm:prSet phldrT="[Text]" custT="1"/>
      <dgm:spPr>
        <a:solidFill>
          <a:schemeClr val="tx2"/>
        </a:solidFill>
      </dgm:spPr>
      <dgm:t>
        <a:bodyPr/>
        <a:lstStyle/>
        <a:p>
          <a:r>
            <a:rPr lang="en-US" sz="2800" b="1" dirty="0">
              <a:solidFill>
                <a:srgbClr val="FFC000"/>
              </a:solidFill>
              <a:latin typeface="+mn-lt"/>
            </a:rPr>
            <a:t>Research</a:t>
          </a:r>
        </a:p>
      </dgm:t>
    </dgm:pt>
    <dgm:pt modelId="{9AFE1C19-7411-7A4D-99B4-E15328524681}" type="parTrans" cxnId="{1B6F4422-3F68-E94F-9ABE-8EA1BA71B2E7}">
      <dgm:prSet/>
      <dgm:spPr/>
      <dgm:t>
        <a:bodyPr/>
        <a:lstStyle/>
        <a:p>
          <a:endParaRPr lang="en-US"/>
        </a:p>
      </dgm:t>
    </dgm:pt>
    <dgm:pt modelId="{0EB6670D-E4D2-3541-9ED6-72D5DD93D7FC}" type="sibTrans" cxnId="{1B6F4422-3F68-E94F-9ABE-8EA1BA71B2E7}">
      <dgm:prSet/>
      <dgm:spPr/>
      <dgm:t>
        <a:bodyPr/>
        <a:lstStyle/>
        <a:p>
          <a:endParaRPr lang="en-US"/>
        </a:p>
      </dgm:t>
    </dgm:pt>
    <dgm:pt modelId="{6209F573-68B8-C549-AF7E-C64A4D13613B}">
      <dgm:prSet phldrT="[Text]" custT="1"/>
      <dgm:spPr>
        <a:solidFill>
          <a:schemeClr val="tx2"/>
        </a:solidFill>
      </dgm:spPr>
      <dgm:t>
        <a:bodyPr/>
        <a:lstStyle/>
        <a:p>
          <a:r>
            <a:rPr lang="en-US" sz="2800" b="1" dirty="0">
              <a:solidFill>
                <a:srgbClr val="FFC000"/>
              </a:solidFill>
            </a:rPr>
            <a:t>Public Health</a:t>
          </a:r>
        </a:p>
      </dgm:t>
    </dgm:pt>
    <dgm:pt modelId="{C8E345E2-3B7D-8E42-A44C-33BFF7047884}" type="parTrans" cxnId="{9D1733BF-0555-124D-AC17-3DB1CA516CB6}">
      <dgm:prSet/>
      <dgm:spPr/>
      <dgm:t>
        <a:bodyPr/>
        <a:lstStyle/>
        <a:p>
          <a:endParaRPr lang="en-US"/>
        </a:p>
      </dgm:t>
    </dgm:pt>
    <dgm:pt modelId="{BB0C87B1-7768-BB4E-83EF-815F7DF4B480}" type="sibTrans" cxnId="{9D1733BF-0555-124D-AC17-3DB1CA516CB6}">
      <dgm:prSet/>
      <dgm:spPr/>
      <dgm:t>
        <a:bodyPr/>
        <a:lstStyle/>
        <a:p>
          <a:endParaRPr lang="en-US"/>
        </a:p>
      </dgm:t>
    </dgm:pt>
    <dgm:pt modelId="{49A3D350-4C9D-C442-B026-AFDBD9A9E231}">
      <dgm:prSet phldrT="[Text]" custT="1"/>
      <dgm:spPr>
        <a:solidFill>
          <a:schemeClr val="tx2"/>
        </a:solidFill>
      </dgm:spPr>
      <dgm:t>
        <a:bodyPr/>
        <a:lstStyle/>
        <a:p>
          <a:r>
            <a:rPr lang="en-US" sz="2800" b="1" dirty="0">
              <a:solidFill>
                <a:srgbClr val="FFC000"/>
              </a:solidFill>
            </a:rPr>
            <a:t>Translation</a:t>
          </a:r>
        </a:p>
      </dgm:t>
    </dgm:pt>
    <dgm:pt modelId="{924F998C-231B-1E4B-BFD9-67CBA7D1276D}" type="parTrans" cxnId="{AF95865D-79A7-EC4E-8696-1FDFB2DB9F34}">
      <dgm:prSet/>
      <dgm:spPr/>
      <dgm:t>
        <a:bodyPr/>
        <a:lstStyle/>
        <a:p>
          <a:endParaRPr lang="en-US"/>
        </a:p>
      </dgm:t>
    </dgm:pt>
    <dgm:pt modelId="{9E308517-79FD-D14D-83DF-186C3491271E}" type="sibTrans" cxnId="{AF95865D-79A7-EC4E-8696-1FDFB2DB9F34}">
      <dgm:prSet/>
      <dgm:spPr/>
      <dgm:t>
        <a:bodyPr/>
        <a:lstStyle/>
        <a:p>
          <a:endParaRPr lang="en-US"/>
        </a:p>
      </dgm:t>
    </dgm:pt>
    <dgm:pt modelId="{6CD016CE-067C-594A-A1BD-0672D6D9AF1C}">
      <dgm:prSet phldrT="[Text]" custT="1"/>
      <dgm:spPr>
        <a:solidFill>
          <a:schemeClr val="tx2"/>
        </a:solidFill>
      </dgm:spPr>
      <dgm:t>
        <a:bodyPr/>
        <a:lstStyle/>
        <a:p>
          <a:r>
            <a:rPr lang="en-US" sz="2800" b="1" dirty="0">
              <a:solidFill>
                <a:srgbClr val="FFC000"/>
              </a:solidFill>
            </a:rPr>
            <a:t>Clinical Care</a:t>
          </a:r>
        </a:p>
      </dgm:t>
    </dgm:pt>
    <dgm:pt modelId="{7A384DC5-BABE-5040-B1B2-30AC05BC6EA5}" type="sibTrans" cxnId="{4815B7C8-D870-C440-9DD3-1A2BB1F16963}">
      <dgm:prSet/>
      <dgm:spPr/>
      <dgm:t>
        <a:bodyPr/>
        <a:lstStyle/>
        <a:p>
          <a:endParaRPr lang="en-US"/>
        </a:p>
      </dgm:t>
    </dgm:pt>
    <dgm:pt modelId="{E2FE7FFD-E6FD-204F-8EC2-853EA9256095}" type="parTrans" cxnId="{4815B7C8-D870-C440-9DD3-1A2BB1F16963}">
      <dgm:prSet/>
      <dgm:spPr/>
      <dgm:t>
        <a:bodyPr/>
        <a:lstStyle/>
        <a:p>
          <a:endParaRPr lang="en-US"/>
        </a:p>
      </dgm:t>
    </dgm:pt>
    <dgm:pt modelId="{BE1D44D2-A99A-9246-B683-7BBB3FB7EAC7}">
      <dgm:prSet phldrT="[Text]" custT="1"/>
      <dgm:spPr>
        <a:solidFill>
          <a:schemeClr val="tx2"/>
        </a:solidFill>
      </dgm:spPr>
      <dgm:t>
        <a:bodyPr/>
        <a:lstStyle/>
        <a:p>
          <a:pPr>
            <a:lnSpc>
              <a:spcPct val="100000"/>
            </a:lnSpc>
            <a:spcAft>
              <a:spcPts val="0"/>
            </a:spcAft>
          </a:pPr>
          <a:r>
            <a:rPr lang="en-US" sz="2800" b="1" dirty="0">
              <a:solidFill>
                <a:srgbClr val="FFC000"/>
              </a:solidFill>
            </a:rPr>
            <a:t>Patients &amp; </a:t>
          </a:r>
        </a:p>
        <a:p>
          <a:pPr>
            <a:lnSpc>
              <a:spcPct val="100000"/>
            </a:lnSpc>
            <a:spcAft>
              <a:spcPts val="0"/>
            </a:spcAft>
          </a:pPr>
          <a:r>
            <a:rPr lang="en-US" sz="2800" b="1" dirty="0">
              <a:solidFill>
                <a:srgbClr val="FFC000"/>
              </a:solidFill>
            </a:rPr>
            <a:t>Families</a:t>
          </a:r>
        </a:p>
      </dgm:t>
    </dgm:pt>
    <dgm:pt modelId="{59929C9A-E09C-8140-90CF-BF38B7F15A47}" type="parTrans" cxnId="{788413AC-17BF-8045-AF82-3710829F1DDD}">
      <dgm:prSet/>
      <dgm:spPr/>
      <dgm:t>
        <a:bodyPr/>
        <a:lstStyle/>
        <a:p>
          <a:endParaRPr lang="en-US"/>
        </a:p>
      </dgm:t>
    </dgm:pt>
    <dgm:pt modelId="{C279D20E-D364-8740-B44D-B69A95E68B52}" type="sibTrans" cxnId="{788413AC-17BF-8045-AF82-3710829F1DDD}">
      <dgm:prSet/>
      <dgm:spPr/>
      <dgm:t>
        <a:bodyPr/>
        <a:lstStyle/>
        <a:p>
          <a:endParaRPr lang="en-US"/>
        </a:p>
      </dgm:t>
    </dgm:pt>
    <dgm:pt modelId="{9C168E0A-A7B3-9B48-AB9D-714DA96DBE3B}" type="pres">
      <dgm:prSet presAssocID="{9060D4A7-9011-744A-835D-75F1AB32AD27}" presName="outerComposite" presStyleCnt="0">
        <dgm:presLayoutVars>
          <dgm:chMax val="5"/>
          <dgm:dir/>
          <dgm:resizeHandles val="exact"/>
        </dgm:presLayoutVars>
      </dgm:prSet>
      <dgm:spPr/>
    </dgm:pt>
    <dgm:pt modelId="{06123E64-9277-8C4C-83C7-47826CAA3097}" type="pres">
      <dgm:prSet presAssocID="{9060D4A7-9011-744A-835D-75F1AB32AD27}" presName="dummyMaxCanvas" presStyleCnt="0">
        <dgm:presLayoutVars/>
      </dgm:prSet>
      <dgm:spPr/>
    </dgm:pt>
    <dgm:pt modelId="{3D9E7C5C-149C-784A-A9DD-9AE0D3F9196E}" type="pres">
      <dgm:prSet presAssocID="{9060D4A7-9011-744A-835D-75F1AB32AD27}" presName="FiveNodes_1" presStyleLbl="node1" presStyleIdx="0" presStyleCnt="5" custLinFactNeighborX="1796" custLinFactNeighborY="1172">
        <dgm:presLayoutVars>
          <dgm:bulletEnabled val="1"/>
        </dgm:presLayoutVars>
      </dgm:prSet>
      <dgm:spPr/>
    </dgm:pt>
    <dgm:pt modelId="{02E3E24C-91D9-424E-873B-19F5632359FF}" type="pres">
      <dgm:prSet presAssocID="{9060D4A7-9011-744A-835D-75F1AB32AD27}" presName="FiveNodes_2" presStyleLbl="node1" presStyleIdx="1" presStyleCnt="5">
        <dgm:presLayoutVars>
          <dgm:bulletEnabled val="1"/>
        </dgm:presLayoutVars>
      </dgm:prSet>
      <dgm:spPr/>
    </dgm:pt>
    <dgm:pt modelId="{5F6C20A6-68FC-1447-9E19-E5B752AA2B6B}" type="pres">
      <dgm:prSet presAssocID="{9060D4A7-9011-744A-835D-75F1AB32AD27}" presName="FiveNodes_3" presStyleLbl="node1" presStyleIdx="2" presStyleCnt="5">
        <dgm:presLayoutVars>
          <dgm:bulletEnabled val="1"/>
        </dgm:presLayoutVars>
      </dgm:prSet>
      <dgm:spPr/>
    </dgm:pt>
    <dgm:pt modelId="{60F68530-18F6-E84A-8720-79BE19A2FFED}" type="pres">
      <dgm:prSet presAssocID="{9060D4A7-9011-744A-835D-75F1AB32AD27}" presName="FiveNodes_4" presStyleLbl="node1" presStyleIdx="3" presStyleCnt="5">
        <dgm:presLayoutVars>
          <dgm:bulletEnabled val="1"/>
        </dgm:presLayoutVars>
      </dgm:prSet>
      <dgm:spPr/>
    </dgm:pt>
    <dgm:pt modelId="{79B180B9-715A-2447-8B16-C4FEEC08D52C}" type="pres">
      <dgm:prSet presAssocID="{9060D4A7-9011-744A-835D-75F1AB32AD27}" presName="FiveNodes_5" presStyleLbl="node1" presStyleIdx="4" presStyleCnt="5">
        <dgm:presLayoutVars>
          <dgm:bulletEnabled val="1"/>
        </dgm:presLayoutVars>
      </dgm:prSet>
      <dgm:spPr/>
    </dgm:pt>
    <dgm:pt modelId="{366FC7F3-2D2C-794B-8CF8-F8F3BD4ACE0B}" type="pres">
      <dgm:prSet presAssocID="{9060D4A7-9011-744A-835D-75F1AB32AD27}" presName="FiveConn_1-2" presStyleLbl="fgAccFollowNode1" presStyleIdx="0" presStyleCnt="4">
        <dgm:presLayoutVars>
          <dgm:bulletEnabled val="1"/>
        </dgm:presLayoutVars>
      </dgm:prSet>
      <dgm:spPr/>
    </dgm:pt>
    <dgm:pt modelId="{A5541336-CE9B-6846-9B58-EE1A25B626EC}" type="pres">
      <dgm:prSet presAssocID="{9060D4A7-9011-744A-835D-75F1AB32AD27}" presName="FiveConn_2-3" presStyleLbl="fgAccFollowNode1" presStyleIdx="1" presStyleCnt="4">
        <dgm:presLayoutVars>
          <dgm:bulletEnabled val="1"/>
        </dgm:presLayoutVars>
      </dgm:prSet>
      <dgm:spPr/>
    </dgm:pt>
    <dgm:pt modelId="{A127FCF0-7DB0-3849-ABAE-83B654D9017F}" type="pres">
      <dgm:prSet presAssocID="{9060D4A7-9011-744A-835D-75F1AB32AD27}" presName="FiveConn_3-4" presStyleLbl="fgAccFollowNode1" presStyleIdx="2" presStyleCnt="4">
        <dgm:presLayoutVars>
          <dgm:bulletEnabled val="1"/>
        </dgm:presLayoutVars>
      </dgm:prSet>
      <dgm:spPr/>
    </dgm:pt>
    <dgm:pt modelId="{38B11E00-F90B-AB49-B7B2-1361F067E255}" type="pres">
      <dgm:prSet presAssocID="{9060D4A7-9011-744A-835D-75F1AB32AD27}" presName="FiveConn_4-5" presStyleLbl="fgAccFollowNode1" presStyleIdx="3" presStyleCnt="4">
        <dgm:presLayoutVars>
          <dgm:bulletEnabled val="1"/>
        </dgm:presLayoutVars>
      </dgm:prSet>
      <dgm:spPr/>
    </dgm:pt>
    <dgm:pt modelId="{BA96632E-4D43-4B49-B8A3-441A0415A28A}" type="pres">
      <dgm:prSet presAssocID="{9060D4A7-9011-744A-835D-75F1AB32AD27}" presName="FiveNodes_1_text" presStyleLbl="node1" presStyleIdx="4" presStyleCnt="5">
        <dgm:presLayoutVars>
          <dgm:bulletEnabled val="1"/>
        </dgm:presLayoutVars>
      </dgm:prSet>
      <dgm:spPr/>
    </dgm:pt>
    <dgm:pt modelId="{6E9BC8B3-6E3F-7042-91DA-C469D946500F}" type="pres">
      <dgm:prSet presAssocID="{9060D4A7-9011-744A-835D-75F1AB32AD27}" presName="FiveNodes_2_text" presStyleLbl="node1" presStyleIdx="4" presStyleCnt="5">
        <dgm:presLayoutVars>
          <dgm:bulletEnabled val="1"/>
        </dgm:presLayoutVars>
      </dgm:prSet>
      <dgm:spPr/>
    </dgm:pt>
    <dgm:pt modelId="{974C56DC-E0CF-1845-ADE2-972269A2D66F}" type="pres">
      <dgm:prSet presAssocID="{9060D4A7-9011-744A-835D-75F1AB32AD27}" presName="FiveNodes_3_text" presStyleLbl="node1" presStyleIdx="4" presStyleCnt="5">
        <dgm:presLayoutVars>
          <dgm:bulletEnabled val="1"/>
        </dgm:presLayoutVars>
      </dgm:prSet>
      <dgm:spPr/>
    </dgm:pt>
    <dgm:pt modelId="{A071E060-361F-6D44-B8B6-7C0F90873B3F}" type="pres">
      <dgm:prSet presAssocID="{9060D4A7-9011-744A-835D-75F1AB32AD27}" presName="FiveNodes_4_text" presStyleLbl="node1" presStyleIdx="4" presStyleCnt="5">
        <dgm:presLayoutVars>
          <dgm:bulletEnabled val="1"/>
        </dgm:presLayoutVars>
      </dgm:prSet>
      <dgm:spPr/>
    </dgm:pt>
    <dgm:pt modelId="{A7873105-4589-CF4C-9224-A3A25FC36FE0}" type="pres">
      <dgm:prSet presAssocID="{9060D4A7-9011-744A-835D-75F1AB32AD27}" presName="FiveNodes_5_text" presStyleLbl="node1" presStyleIdx="4" presStyleCnt="5">
        <dgm:presLayoutVars>
          <dgm:bulletEnabled val="1"/>
        </dgm:presLayoutVars>
      </dgm:prSet>
      <dgm:spPr/>
    </dgm:pt>
  </dgm:ptLst>
  <dgm:cxnLst>
    <dgm:cxn modelId="{25E7931F-A7F1-D149-82D1-0CEA0BF77A44}" type="presOf" srcId="{BE1D44D2-A99A-9246-B683-7BBB3FB7EAC7}" destId="{A7873105-4589-CF4C-9224-A3A25FC36FE0}" srcOrd="1" destOrd="0" presId="urn:microsoft.com/office/officeart/2005/8/layout/vProcess5"/>
    <dgm:cxn modelId="{1B6F4422-3F68-E94F-9ABE-8EA1BA71B2E7}" srcId="{9060D4A7-9011-744A-835D-75F1AB32AD27}" destId="{F119D58E-C0EF-B54C-8E37-5253FFC29286}" srcOrd="0" destOrd="0" parTransId="{9AFE1C19-7411-7A4D-99B4-E15328524681}" sibTransId="{0EB6670D-E4D2-3541-9ED6-72D5DD93D7FC}"/>
    <dgm:cxn modelId="{CD005C27-0766-2540-B81D-B0E8D7152782}" type="presOf" srcId="{0EB6670D-E4D2-3541-9ED6-72D5DD93D7FC}" destId="{366FC7F3-2D2C-794B-8CF8-F8F3BD4ACE0B}" srcOrd="0" destOrd="0" presId="urn:microsoft.com/office/officeart/2005/8/layout/vProcess5"/>
    <dgm:cxn modelId="{346A4B29-8D76-7D43-A8A6-2898FF34B1E9}" type="presOf" srcId="{6CD016CE-067C-594A-A1BD-0672D6D9AF1C}" destId="{5F6C20A6-68FC-1447-9E19-E5B752AA2B6B}" srcOrd="0" destOrd="0" presId="urn:microsoft.com/office/officeart/2005/8/layout/vProcess5"/>
    <dgm:cxn modelId="{D465942D-F305-F549-83A8-EBC090595309}" type="presOf" srcId="{BE1D44D2-A99A-9246-B683-7BBB3FB7EAC7}" destId="{79B180B9-715A-2447-8B16-C4FEEC08D52C}" srcOrd="0" destOrd="0" presId="urn:microsoft.com/office/officeart/2005/8/layout/vProcess5"/>
    <dgm:cxn modelId="{5E2ED13E-5BF4-0E46-9898-C56F02C3698C}" type="presOf" srcId="{BB0C87B1-7768-BB4E-83EF-815F7DF4B480}" destId="{38B11E00-F90B-AB49-B7B2-1361F067E255}" srcOrd="0" destOrd="0" presId="urn:microsoft.com/office/officeart/2005/8/layout/vProcess5"/>
    <dgm:cxn modelId="{AF95865D-79A7-EC4E-8696-1FDFB2DB9F34}" srcId="{9060D4A7-9011-744A-835D-75F1AB32AD27}" destId="{49A3D350-4C9D-C442-B026-AFDBD9A9E231}" srcOrd="1" destOrd="0" parTransId="{924F998C-231B-1E4B-BFD9-67CBA7D1276D}" sibTransId="{9E308517-79FD-D14D-83DF-186C3491271E}"/>
    <dgm:cxn modelId="{71051441-7C55-C544-AC02-CE6B4A3A735F}" type="presOf" srcId="{9E308517-79FD-D14D-83DF-186C3491271E}" destId="{A5541336-CE9B-6846-9B58-EE1A25B626EC}" srcOrd="0" destOrd="0" presId="urn:microsoft.com/office/officeart/2005/8/layout/vProcess5"/>
    <dgm:cxn modelId="{65C86662-87BE-3941-BC9C-97BA69887812}" type="presOf" srcId="{6209F573-68B8-C549-AF7E-C64A4D13613B}" destId="{A071E060-361F-6D44-B8B6-7C0F90873B3F}" srcOrd="1" destOrd="0" presId="urn:microsoft.com/office/officeart/2005/8/layout/vProcess5"/>
    <dgm:cxn modelId="{E1C4BB57-BF1F-9742-9566-E5517B0F831C}" type="presOf" srcId="{6209F573-68B8-C549-AF7E-C64A4D13613B}" destId="{60F68530-18F6-E84A-8720-79BE19A2FFED}" srcOrd="0" destOrd="0" presId="urn:microsoft.com/office/officeart/2005/8/layout/vProcess5"/>
    <dgm:cxn modelId="{25957697-FB61-AF45-BDAC-970EE9A84F5D}" type="presOf" srcId="{F119D58E-C0EF-B54C-8E37-5253FFC29286}" destId="{3D9E7C5C-149C-784A-A9DD-9AE0D3F9196E}" srcOrd="0" destOrd="0" presId="urn:microsoft.com/office/officeart/2005/8/layout/vProcess5"/>
    <dgm:cxn modelId="{788413AC-17BF-8045-AF82-3710829F1DDD}" srcId="{9060D4A7-9011-744A-835D-75F1AB32AD27}" destId="{BE1D44D2-A99A-9246-B683-7BBB3FB7EAC7}" srcOrd="4" destOrd="0" parTransId="{59929C9A-E09C-8140-90CF-BF38B7F15A47}" sibTransId="{C279D20E-D364-8740-B44D-B69A95E68B52}"/>
    <dgm:cxn modelId="{EF6737BE-4A5E-AC49-BB0D-C9DF7B482FCC}" type="presOf" srcId="{49A3D350-4C9D-C442-B026-AFDBD9A9E231}" destId="{02E3E24C-91D9-424E-873B-19F5632359FF}" srcOrd="0" destOrd="0" presId="urn:microsoft.com/office/officeart/2005/8/layout/vProcess5"/>
    <dgm:cxn modelId="{9D1733BF-0555-124D-AC17-3DB1CA516CB6}" srcId="{9060D4A7-9011-744A-835D-75F1AB32AD27}" destId="{6209F573-68B8-C549-AF7E-C64A4D13613B}" srcOrd="3" destOrd="0" parTransId="{C8E345E2-3B7D-8E42-A44C-33BFF7047884}" sibTransId="{BB0C87B1-7768-BB4E-83EF-815F7DF4B480}"/>
    <dgm:cxn modelId="{68324BC7-3F9D-7D46-9AB7-5FCE9C6B3ACC}" type="presOf" srcId="{6CD016CE-067C-594A-A1BD-0672D6D9AF1C}" destId="{974C56DC-E0CF-1845-ADE2-972269A2D66F}" srcOrd="1" destOrd="0" presId="urn:microsoft.com/office/officeart/2005/8/layout/vProcess5"/>
    <dgm:cxn modelId="{4815B7C8-D870-C440-9DD3-1A2BB1F16963}" srcId="{9060D4A7-9011-744A-835D-75F1AB32AD27}" destId="{6CD016CE-067C-594A-A1BD-0672D6D9AF1C}" srcOrd="2" destOrd="0" parTransId="{E2FE7FFD-E6FD-204F-8EC2-853EA9256095}" sibTransId="{7A384DC5-BABE-5040-B1B2-30AC05BC6EA5}"/>
    <dgm:cxn modelId="{B0FA7DCE-C6C3-034D-8CB9-10A09038D626}" type="presOf" srcId="{F119D58E-C0EF-B54C-8E37-5253FFC29286}" destId="{BA96632E-4D43-4B49-B8A3-441A0415A28A}" srcOrd="1" destOrd="0" presId="urn:microsoft.com/office/officeart/2005/8/layout/vProcess5"/>
    <dgm:cxn modelId="{0443F4D7-FAF2-6E4C-9D5D-07AAD81BD7B6}" type="presOf" srcId="{7A384DC5-BABE-5040-B1B2-30AC05BC6EA5}" destId="{A127FCF0-7DB0-3849-ABAE-83B654D9017F}" srcOrd="0" destOrd="0" presId="urn:microsoft.com/office/officeart/2005/8/layout/vProcess5"/>
    <dgm:cxn modelId="{98DD8DFA-D737-6843-8ACC-BA1BE7385BD9}" type="presOf" srcId="{9060D4A7-9011-744A-835D-75F1AB32AD27}" destId="{9C168E0A-A7B3-9B48-AB9D-714DA96DBE3B}" srcOrd="0" destOrd="0" presId="urn:microsoft.com/office/officeart/2005/8/layout/vProcess5"/>
    <dgm:cxn modelId="{69D67FFE-BCF4-E049-B19E-FFD7C1FA3DE7}" type="presOf" srcId="{49A3D350-4C9D-C442-B026-AFDBD9A9E231}" destId="{6E9BC8B3-6E3F-7042-91DA-C469D946500F}" srcOrd="1" destOrd="0" presId="urn:microsoft.com/office/officeart/2005/8/layout/vProcess5"/>
    <dgm:cxn modelId="{2B42BE20-038C-FD48-A3F5-26EA8E5A146B}" type="presParOf" srcId="{9C168E0A-A7B3-9B48-AB9D-714DA96DBE3B}" destId="{06123E64-9277-8C4C-83C7-47826CAA3097}" srcOrd="0" destOrd="0" presId="urn:microsoft.com/office/officeart/2005/8/layout/vProcess5"/>
    <dgm:cxn modelId="{B0C58226-74AE-684C-92A8-D56244A2E402}" type="presParOf" srcId="{9C168E0A-A7B3-9B48-AB9D-714DA96DBE3B}" destId="{3D9E7C5C-149C-784A-A9DD-9AE0D3F9196E}" srcOrd="1" destOrd="0" presId="urn:microsoft.com/office/officeart/2005/8/layout/vProcess5"/>
    <dgm:cxn modelId="{1C0BCD3C-BD69-6542-BEE6-ED98E537CCF8}" type="presParOf" srcId="{9C168E0A-A7B3-9B48-AB9D-714DA96DBE3B}" destId="{02E3E24C-91D9-424E-873B-19F5632359FF}" srcOrd="2" destOrd="0" presId="urn:microsoft.com/office/officeart/2005/8/layout/vProcess5"/>
    <dgm:cxn modelId="{3797052A-4D91-7944-B18A-29F849C7C788}" type="presParOf" srcId="{9C168E0A-A7B3-9B48-AB9D-714DA96DBE3B}" destId="{5F6C20A6-68FC-1447-9E19-E5B752AA2B6B}" srcOrd="3" destOrd="0" presId="urn:microsoft.com/office/officeart/2005/8/layout/vProcess5"/>
    <dgm:cxn modelId="{C960D345-D135-6F46-9EEF-AA869DD79B67}" type="presParOf" srcId="{9C168E0A-A7B3-9B48-AB9D-714DA96DBE3B}" destId="{60F68530-18F6-E84A-8720-79BE19A2FFED}" srcOrd="4" destOrd="0" presId="urn:microsoft.com/office/officeart/2005/8/layout/vProcess5"/>
    <dgm:cxn modelId="{0641497F-D91F-0644-9A69-11298FA54493}" type="presParOf" srcId="{9C168E0A-A7B3-9B48-AB9D-714DA96DBE3B}" destId="{79B180B9-715A-2447-8B16-C4FEEC08D52C}" srcOrd="5" destOrd="0" presId="urn:microsoft.com/office/officeart/2005/8/layout/vProcess5"/>
    <dgm:cxn modelId="{C96C8375-AC1B-844C-8376-5DBB46BBD9C2}" type="presParOf" srcId="{9C168E0A-A7B3-9B48-AB9D-714DA96DBE3B}" destId="{366FC7F3-2D2C-794B-8CF8-F8F3BD4ACE0B}" srcOrd="6" destOrd="0" presId="urn:microsoft.com/office/officeart/2005/8/layout/vProcess5"/>
    <dgm:cxn modelId="{41226242-7DB2-5F4D-9116-FA6AF6F96158}" type="presParOf" srcId="{9C168E0A-A7B3-9B48-AB9D-714DA96DBE3B}" destId="{A5541336-CE9B-6846-9B58-EE1A25B626EC}" srcOrd="7" destOrd="0" presId="urn:microsoft.com/office/officeart/2005/8/layout/vProcess5"/>
    <dgm:cxn modelId="{44A40677-8F99-8B45-86C0-F87B36A7304A}" type="presParOf" srcId="{9C168E0A-A7B3-9B48-AB9D-714DA96DBE3B}" destId="{A127FCF0-7DB0-3849-ABAE-83B654D9017F}" srcOrd="8" destOrd="0" presId="urn:microsoft.com/office/officeart/2005/8/layout/vProcess5"/>
    <dgm:cxn modelId="{487FDBA9-7DBB-EF47-989B-D7EF5E1662AE}" type="presParOf" srcId="{9C168E0A-A7B3-9B48-AB9D-714DA96DBE3B}" destId="{38B11E00-F90B-AB49-B7B2-1361F067E255}" srcOrd="9" destOrd="0" presId="urn:microsoft.com/office/officeart/2005/8/layout/vProcess5"/>
    <dgm:cxn modelId="{F970F75F-50FA-B847-A285-5F63085888B7}" type="presParOf" srcId="{9C168E0A-A7B3-9B48-AB9D-714DA96DBE3B}" destId="{BA96632E-4D43-4B49-B8A3-441A0415A28A}" srcOrd="10" destOrd="0" presId="urn:microsoft.com/office/officeart/2005/8/layout/vProcess5"/>
    <dgm:cxn modelId="{159D1680-9445-E44C-89AA-0078F2C8202B}" type="presParOf" srcId="{9C168E0A-A7B3-9B48-AB9D-714DA96DBE3B}" destId="{6E9BC8B3-6E3F-7042-91DA-C469D946500F}" srcOrd="11" destOrd="0" presId="urn:microsoft.com/office/officeart/2005/8/layout/vProcess5"/>
    <dgm:cxn modelId="{55D30AED-E98C-9249-8023-A3476E2920CD}" type="presParOf" srcId="{9C168E0A-A7B3-9B48-AB9D-714DA96DBE3B}" destId="{974C56DC-E0CF-1845-ADE2-972269A2D66F}" srcOrd="12" destOrd="0" presId="urn:microsoft.com/office/officeart/2005/8/layout/vProcess5"/>
    <dgm:cxn modelId="{0CEE5D6E-73AD-2745-86E3-88B202FBEB94}" type="presParOf" srcId="{9C168E0A-A7B3-9B48-AB9D-714DA96DBE3B}" destId="{A071E060-361F-6D44-B8B6-7C0F90873B3F}" srcOrd="13" destOrd="0" presId="urn:microsoft.com/office/officeart/2005/8/layout/vProcess5"/>
    <dgm:cxn modelId="{EF12A1EA-2BED-D04D-A631-1AD85CE3F1E7}" type="presParOf" srcId="{9C168E0A-A7B3-9B48-AB9D-714DA96DBE3B}" destId="{A7873105-4589-CF4C-9224-A3A25FC36FE0}" srcOrd="14" destOrd="0" presId="urn:microsoft.com/office/officeart/2005/8/layout/vProcess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EF0AE-9116-744A-82E0-5450B0CF674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6F91EA6A-7F93-AA49-91B3-BF2051E5FA69}">
      <dgm:prSet phldrT="[Text]" custT="1"/>
      <dgm:spPr>
        <a:solidFill>
          <a:schemeClr val="tx2"/>
        </a:solidFill>
      </dgm:spPr>
      <dgm:t>
        <a:bodyPr/>
        <a:lstStyle/>
        <a:p>
          <a:r>
            <a:rPr lang="en-US" sz="2800" b="1" dirty="0"/>
            <a:t>LTFU-Cares</a:t>
          </a:r>
        </a:p>
      </dgm:t>
    </dgm:pt>
    <dgm:pt modelId="{525E2C5E-181B-BA44-9434-8174B38144EA}" type="parTrans" cxnId="{C7C55D14-5978-0B4E-BAF0-DEC5D96FFB08}">
      <dgm:prSet/>
      <dgm:spPr/>
      <dgm:t>
        <a:bodyPr/>
        <a:lstStyle/>
        <a:p>
          <a:endParaRPr lang="en-US"/>
        </a:p>
      </dgm:t>
    </dgm:pt>
    <dgm:pt modelId="{C36DCAC8-2F26-3645-9D10-1B8266C3A1A4}" type="sibTrans" cxnId="{C7C55D14-5978-0B4E-BAF0-DEC5D96FFB08}">
      <dgm:prSet/>
      <dgm:spPr/>
      <dgm:t>
        <a:bodyPr/>
        <a:lstStyle/>
        <a:p>
          <a:endParaRPr lang="en-US"/>
        </a:p>
      </dgm:t>
    </dgm:pt>
    <dgm:pt modelId="{E3FE5A39-9EFE-D445-9B56-A6E327DC2AF7}">
      <dgm:prSet phldrT="[Text]" custT="1"/>
      <dgm:spPr>
        <a:solidFill>
          <a:schemeClr val="tx2"/>
        </a:solidFill>
      </dgm:spPr>
      <dgm:t>
        <a:bodyPr/>
        <a:lstStyle/>
        <a:p>
          <a:r>
            <a:rPr lang="en-US" sz="2800" b="1" dirty="0"/>
            <a:t>LTFU-Check</a:t>
          </a:r>
        </a:p>
      </dgm:t>
    </dgm:pt>
    <dgm:pt modelId="{DA8E2122-3513-C64E-87FB-75745BC6259E}" type="parTrans" cxnId="{80192B0D-87E8-B644-9E08-C5D3985D17B3}">
      <dgm:prSet/>
      <dgm:spPr/>
      <dgm:t>
        <a:bodyPr/>
        <a:lstStyle/>
        <a:p>
          <a:endParaRPr lang="en-US"/>
        </a:p>
      </dgm:t>
    </dgm:pt>
    <dgm:pt modelId="{B97F5E91-20F0-8043-A6BD-BDB7370631C0}" type="sibTrans" cxnId="{80192B0D-87E8-B644-9E08-C5D3985D17B3}">
      <dgm:prSet/>
      <dgm:spPr/>
      <dgm:t>
        <a:bodyPr/>
        <a:lstStyle/>
        <a:p>
          <a:endParaRPr lang="en-US"/>
        </a:p>
      </dgm:t>
    </dgm:pt>
    <dgm:pt modelId="{B4A2A098-71B9-CF4E-927B-833B7590F6AE}">
      <dgm:prSet phldrT="[Text]" custT="1"/>
      <dgm:spPr>
        <a:solidFill>
          <a:schemeClr val="tx2"/>
        </a:solidFill>
      </dgm:spPr>
      <dgm:t>
        <a:bodyPr/>
        <a:lstStyle/>
        <a:p>
          <a:r>
            <a:rPr lang="en-US" sz="2800" b="1" dirty="0"/>
            <a:t>LTFU-Cares Dashboard</a:t>
          </a:r>
        </a:p>
      </dgm:t>
    </dgm:pt>
    <dgm:pt modelId="{A6DB6529-F69F-CA46-9C21-BACA7A5558AA}" type="parTrans" cxnId="{76AF594A-3C15-5148-A929-0E4F94208559}">
      <dgm:prSet/>
      <dgm:spPr/>
      <dgm:t>
        <a:bodyPr/>
        <a:lstStyle/>
        <a:p>
          <a:endParaRPr lang="en-US"/>
        </a:p>
      </dgm:t>
    </dgm:pt>
    <dgm:pt modelId="{952172D5-6634-E444-9839-89DB40039AE2}" type="sibTrans" cxnId="{76AF594A-3C15-5148-A929-0E4F94208559}">
      <dgm:prSet/>
      <dgm:spPr/>
      <dgm:t>
        <a:bodyPr/>
        <a:lstStyle/>
        <a:p>
          <a:endParaRPr lang="en-US"/>
        </a:p>
      </dgm:t>
    </dgm:pt>
    <dgm:pt modelId="{7834BDAE-9EF4-6D47-A819-64690539D9CA}">
      <dgm:prSet phldrT="[Text]"/>
      <dgm:spPr/>
      <dgm:t>
        <a:bodyPr/>
        <a:lstStyle/>
        <a:p>
          <a:r>
            <a:rPr lang="en-US" dirty="0"/>
            <a:t>LTFU Data Collection for States, Families, Patients, Clinicians</a:t>
          </a:r>
        </a:p>
      </dgm:t>
    </dgm:pt>
    <dgm:pt modelId="{C23A2B5E-BE1C-864C-B6CF-F65987F9D35C}" type="parTrans" cxnId="{C4B7D1AE-9CB2-9E47-B06B-1B78EFC95778}">
      <dgm:prSet/>
      <dgm:spPr/>
      <dgm:t>
        <a:bodyPr/>
        <a:lstStyle/>
        <a:p>
          <a:endParaRPr lang="en-US"/>
        </a:p>
      </dgm:t>
    </dgm:pt>
    <dgm:pt modelId="{16183B6E-0FB6-714D-933D-366CDE960A17}" type="sibTrans" cxnId="{C4B7D1AE-9CB2-9E47-B06B-1B78EFC95778}">
      <dgm:prSet/>
      <dgm:spPr/>
      <dgm:t>
        <a:bodyPr/>
        <a:lstStyle/>
        <a:p>
          <a:endParaRPr lang="en-US"/>
        </a:p>
      </dgm:t>
    </dgm:pt>
    <dgm:pt modelId="{4ACD900C-F378-E340-9AE9-D24394FA65C3}">
      <dgm:prSet phldrT="[Text]"/>
      <dgm:spPr/>
      <dgm:t>
        <a:bodyPr/>
        <a:lstStyle/>
        <a:p>
          <a:r>
            <a:rPr lang="en-US" dirty="0"/>
            <a:t>LTFU Monitoring, Assessment, and Reporting for States</a:t>
          </a:r>
        </a:p>
      </dgm:t>
    </dgm:pt>
    <dgm:pt modelId="{9D4321EB-5814-104A-A787-5D83481270D0}" type="parTrans" cxnId="{FBED491A-6BDC-994D-A0AD-CB26D5F2D59B}">
      <dgm:prSet/>
      <dgm:spPr/>
      <dgm:t>
        <a:bodyPr/>
        <a:lstStyle/>
        <a:p>
          <a:endParaRPr lang="en-US"/>
        </a:p>
      </dgm:t>
    </dgm:pt>
    <dgm:pt modelId="{D4295D6A-D0AA-D546-A67D-2D4B36F65084}" type="sibTrans" cxnId="{FBED491A-6BDC-994D-A0AD-CB26D5F2D59B}">
      <dgm:prSet/>
      <dgm:spPr/>
      <dgm:t>
        <a:bodyPr/>
        <a:lstStyle/>
        <a:p>
          <a:endParaRPr lang="en-US"/>
        </a:p>
      </dgm:t>
    </dgm:pt>
    <dgm:pt modelId="{E3D97A29-AD44-9B4A-BE12-F81147843C23}">
      <dgm:prSet phldrT="[Text]"/>
      <dgm:spPr/>
      <dgm:t>
        <a:bodyPr/>
        <a:lstStyle/>
        <a:p>
          <a:r>
            <a:rPr lang="en-US" dirty="0"/>
            <a:t>LTFU Data Visualization for Families, Patients, States, Clinicians</a:t>
          </a:r>
        </a:p>
      </dgm:t>
    </dgm:pt>
    <dgm:pt modelId="{C80C48EF-7534-5043-949A-EF1093CD40FC}" type="parTrans" cxnId="{4D2AF3CC-5BD3-6243-BB38-CEE7A362F55B}">
      <dgm:prSet/>
      <dgm:spPr/>
      <dgm:t>
        <a:bodyPr/>
        <a:lstStyle/>
        <a:p>
          <a:endParaRPr lang="en-US"/>
        </a:p>
      </dgm:t>
    </dgm:pt>
    <dgm:pt modelId="{F3CAAED4-9C7D-E246-91AA-AEA39C6245D8}" type="sibTrans" cxnId="{4D2AF3CC-5BD3-6243-BB38-CEE7A362F55B}">
      <dgm:prSet/>
      <dgm:spPr/>
      <dgm:t>
        <a:bodyPr/>
        <a:lstStyle/>
        <a:p>
          <a:endParaRPr lang="en-US"/>
        </a:p>
      </dgm:t>
    </dgm:pt>
    <dgm:pt modelId="{7BE24AA0-C0C6-844D-8F70-2C7605392D25}" type="pres">
      <dgm:prSet presAssocID="{105EF0AE-9116-744A-82E0-5450B0CF6747}" presName="linear" presStyleCnt="0">
        <dgm:presLayoutVars>
          <dgm:dir/>
          <dgm:animLvl val="lvl"/>
          <dgm:resizeHandles val="exact"/>
        </dgm:presLayoutVars>
      </dgm:prSet>
      <dgm:spPr/>
    </dgm:pt>
    <dgm:pt modelId="{24FCACD1-1978-224E-8567-9ECDD992C5FC}" type="pres">
      <dgm:prSet presAssocID="{6F91EA6A-7F93-AA49-91B3-BF2051E5FA69}" presName="parentLin" presStyleCnt="0"/>
      <dgm:spPr/>
    </dgm:pt>
    <dgm:pt modelId="{5CADB273-9A2F-994B-8A10-2A464CF65BEF}" type="pres">
      <dgm:prSet presAssocID="{6F91EA6A-7F93-AA49-91B3-BF2051E5FA69}" presName="parentLeftMargin" presStyleLbl="node1" presStyleIdx="0" presStyleCnt="3"/>
      <dgm:spPr/>
    </dgm:pt>
    <dgm:pt modelId="{4A7ACB5C-DE1F-A346-8E69-D8E7A17AD361}" type="pres">
      <dgm:prSet presAssocID="{6F91EA6A-7F93-AA49-91B3-BF2051E5FA69}" presName="parentText" presStyleLbl="node1" presStyleIdx="0" presStyleCnt="3">
        <dgm:presLayoutVars>
          <dgm:chMax val="0"/>
          <dgm:bulletEnabled val="1"/>
        </dgm:presLayoutVars>
      </dgm:prSet>
      <dgm:spPr/>
    </dgm:pt>
    <dgm:pt modelId="{D6F00EF6-40B8-B042-B244-4AF7F2075A6B}" type="pres">
      <dgm:prSet presAssocID="{6F91EA6A-7F93-AA49-91B3-BF2051E5FA69}" presName="negativeSpace" presStyleCnt="0"/>
      <dgm:spPr/>
    </dgm:pt>
    <dgm:pt modelId="{0A4EDDC5-AEB8-9340-8999-C4EC2C8FFCF9}" type="pres">
      <dgm:prSet presAssocID="{6F91EA6A-7F93-AA49-91B3-BF2051E5FA69}" presName="childText" presStyleLbl="conFgAcc1" presStyleIdx="0" presStyleCnt="3">
        <dgm:presLayoutVars>
          <dgm:bulletEnabled val="1"/>
        </dgm:presLayoutVars>
      </dgm:prSet>
      <dgm:spPr/>
    </dgm:pt>
    <dgm:pt modelId="{0A4F7189-D30A-4C4E-A250-F3DF52343372}" type="pres">
      <dgm:prSet presAssocID="{C36DCAC8-2F26-3645-9D10-1B8266C3A1A4}" presName="spaceBetweenRectangles" presStyleCnt="0"/>
      <dgm:spPr/>
    </dgm:pt>
    <dgm:pt modelId="{52E058EA-81BC-DE47-89F5-F38D203DEDAA}" type="pres">
      <dgm:prSet presAssocID="{E3FE5A39-9EFE-D445-9B56-A6E327DC2AF7}" presName="parentLin" presStyleCnt="0"/>
      <dgm:spPr/>
    </dgm:pt>
    <dgm:pt modelId="{7D0889EA-19D1-0D49-869F-FBA539BDA680}" type="pres">
      <dgm:prSet presAssocID="{E3FE5A39-9EFE-D445-9B56-A6E327DC2AF7}" presName="parentLeftMargin" presStyleLbl="node1" presStyleIdx="0" presStyleCnt="3"/>
      <dgm:spPr/>
    </dgm:pt>
    <dgm:pt modelId="{58346EF0-C293-1647-8418-AE83D00E45A7}" type="pres">
      <dgm:prSet presAssocID="{E3FE5A39-9EFE-D445-9B56-A6E327DC2AF7}" presName="parentText" presStyleLbl="node1" presStyleIdx="1" presStyleCnt="3">
        <dgm:presLayoutVars>
          <dgm:chMax val="0"/>
          <dgm:bulletEnabled val="1"/>
        </dgm:presLayoutVars>
      </dgm:prSet>
      <dgm:spPr/>
    </dgm:pt>
    <dgm:pt modelId="{C10E65FB-44C9-ED47-9ECF-3B292DA98640}" type="pres">
      <dgm:prSet presAssocID="{E3FE5A39-9EFE-D445-9B56-A6E327DC2AF7}" presName="negativeSpace" presStyleCnt="0"/>
      <dgm:spPr/>
    </dgm:pt>
    <dgm:pt modelId="{E57F715E-0F3E-AC4D-A0ED-16F485487EA8}" type="pres">
      <dgm:prSet presAssocID="{E3FE5A39-9EFE-D445-9B56-A6E327DC2AF7}" presName="childText" presStyleLbl="conFgAcc1" presStyleIdx="1" presStyleCnt="3">
        <dgm:presLayoutVars>
          <dgm:bulletEnabled val="1"/>
        </dgm:presLayoutVars>
      </dgm:prSet>
      <dgm:spPr/>
    </dgm:pt>
    <dgm:pt modelId="{85090253-3D5B-CE4F-9830-261FF9C99C09}" type="pres">
      <dgm:prSet presAssocID="{B97F5E91-20F0-8043-A6BD-BDB7370631C0}" presName="spaceBetweenRectangles" presStyleCnt="0"/>
      <dgm:spPr/>
    </dgm:pt>
    <dgm:pt modelId="{E09F1751-F239-0348-B0D8-0C67CF295A46}" type="pres">
      <dgm:prSet presAssocID="{B4A2A098-71B9-CF4E-927B-833B7590F6AE}" presName="parentLin" presStyleCnt="0"/>
      <dgm:spPr/>
    </dgm:pt>
    <dgm:pt modelId="{0FFB26D8-F973-8344-9628-3C5C998585BB}" type="pres">
      <dgm:prSet presAssocID="{B4A2A098-71B9-CF4E-927B-833B7590F6AE}" presName="parentLeftMargin" presStyleLbl="node1" presStyleIdx="1" presStyleCnt="3"/>
      <dgm:spPr/>
    </dgm:pt>
    <dgm:pt modelId="{00C2B7A9-7E0E-6E47-A855-07E76F1D5CA0}" type="pres">
      <dgm:prSet presAssocID="{B4A2A098-71B9-CF4E-927B-833B7590F6AE}" presName="parentText" presStyleLbl="node1" presStyleIdx="2" presStyleCnt="3">
        <dgm:presLayoutVars>
          <dgm:chMax val="0"/>
          <dgm:bulletEnabled val="1"/>
        </dgm:presLayoutVars>
      </dgm:prSet>
      <dgm:spPr/>
    </dgm:pt>
    <dgm:pt modelId="{A552673B-2C89-A54F-AA9F-B42EF087D62C}" type="pres">
      <dgm:prSet presAssocID="{B4A2A098-71B9-CF4E-927B-833B7590F6AE}" presName="negativeSpace" presStyleCnt="0"/>
      <dgm:spPr/>
    </dgm:pt>
    <dgm:pt modelId="{D8C42266-FE5B-D742-8952-EEDE13C10E97}" type="pres">
      <dgm:prSet presAssocID="{B4A2A098-71B9-CF4E-927B-833B7590F6AE}" presName="childText" presStyleLbl="conFgAcc1" presStyleIdx="2" presStyleCnt="3">
        <dgm:presLayoutVars>
          <dgm:bulletEnabled val="1"/>
        </dgm:presLayoutVars>
      </dgm:prSet>
      <dgm:spPr/>
    </dgm:pt>
  </dgm:ptLst>
  <dgm:cxnLst>
    <dgm:cxn modelId="{076B7102-8AC6-9C42-B0FB-4160323672AE}" type="presOf" srcId="{B4A2A098-71B9-CF4E-927B-833B7590F6AE}" destId="{00C2B7A9-7E0E-6E47-A855-07E76F1D5CA0}" srcOrd="1" destOrd="0" presId="urn:microsoft.com/office/officeart/2005/8/layout/list1"/>
    <dgm:cxn modelId="{3D356E03-D277-AC47-B0C3-93C7B0A43DD9}" type="presOf" srcId="{4ACD900C-F378-E340-9AE9-D24394FA65C3}" destId="{E57F715E-0F3E-AC4D-A0ED-16F485487EA8}" srcOrd="0" destOrd="0" presId="urn:microsoft.com/office/officeart/2005/8/layout/list1"/>
    <dgm:cxn modelId="{80192B0D-87E8-B644-9E08-C5D3985D17B3}" srcId="{105EF0AE-9116-744A-82E0-5450B0CF6747}" destId="{E3FE5A39-9EFE-D445-9B56-A6E327DC2AF7}" srcOrd="1" destOrd="0" parTransId="{DA8E2122-3513-C64E-87FB-75745BC6259E}" sibTransId="{B97F5E91-20F0-8043-A6BD-BDB7370631C0}"/>
    <dgm:cxn modelId="{C7C55D14-5978-0B4E-BAF0-DEC5D96FFB08}" srcId="{105EF0AE-9116-744A-82E0-5450B0CF6747}" destId="{6F91EA6A-7F93-AA49-91B3-BF2051E5FA69}" srcOrd="0" destOrd="0" parTransId="{525E2C5E-181B-BA44-9434-8174B38144EA}" sibTransId="{C36DCAC8-2F26-3645-9D10-1B8266C3A1A4}"/>
    <dgm:cxn modelId="{FBED491A-6BDC-994D-A0AD-CB26D5F2D59B}" srcId="{E3FE5A39-9EFE-D445-9B56-A6E327DC2AF7}" destId="{4ACD900C-F378-E340-9AE9-D24394FA65C3}" srcOrd="0" destOrd="0" parTransId="{9D4321EB-5814-104A-A787-5D83481270D0}" sibTransId="{D4295D6A-D0AA-D546-A67D-2D4B36F65084}"/>
    <dgm:cxn modelId="{1DB7FA2A-0C4A-6B42-8496-0A2603F4AD25}" type="presOf" srcId="{E3FE5A39-9EFE-D445-9B56-A6E327DC2AF7}" destId="{7D0889EA-19D1-0D49-869F-FBA539BDA680}" srcOrd="0" destOrd="0" presId="urn:microsoft.com/office/officeart/2005/8/layout/list1"/>
    <dgm:cxn modelId="{76AF594A-3C15-5148-A929-0E4F94208559}" srcId="{105EF0AE-9116-744A-82E0-5450B0CF6747}" destId="{B4A2A098-71B9-CF4E-927B-833B7590F6AE}" srcOrd="2" destOrd="0" parTransId="{A6DB6529-F69F-CA46-9C21-BACA7A5558AA}" sibTransId="{952172D5-6634-E444-9839-89DB40039AE2}"/>
    <dgm:cxn modelId="{FD4FC74B-E442-CE4A-BD91-620D4D260390}" type="presOf" srcId="{7834BDAE-9EF4-6D47-A819-64690539D9CA}" destId="{0A4EDDC5-AEB8-9340-8999-C4EC2C8FFCF9}" srcOrd="0" destOrd="0" presId="urn:microsoft.com/office/officeart/2005/8/layout/list1"/>
    <dgm:cxn modelId="{91CFEE53-6CA3-164C-B295-3F8380A63953}" type="presOf" srcId="{105EF0AE-9116-744A-82E0-5450B0CF6747}" destId="{7BE24AA0-C0C6-844D-8F70-2C7605392D25}" srcOrd="0" destOrd="0" presId="urn:microsoft.com/office/officeart/2005/8/layout/list1"/>
    <dgm:cxn modelId="{CE065F7F-B701-5540-A48C-03252BC3F2EB}" type="presOf" srcId="{E3FE5A39-9EFE-D445-9B56-A6E327DC2AF7}" destId="{58346EF0-C293-1647-8418-AE83D00E45A7}" srcOrd="1" destOrd="0" presId="urn:microsoft.com/office/officeart/2005/8/layout/list1"/>
    <dgm:cxn modelId="{C4B7D1AE-9CB2-9E47-B06B-1B78EFC95778}" srcId="{6F91EA6A-7F93-AA49-91B3-BF2051E5FA69}" destId="{7834BDAE-9EF4-6D47-A819-64690539D9CA}" srcOrd="0" destOrd="0" parTransId="{C23A2B5E-BE1C-864C-B6CF-F65987F9D35C}" sibTransId="{16183B6E-0FB6-714D-933D-366CDE960A17}"/>
    <dgm:cxn modelId="{CF77F5C3-C46B-DB48-9A22-1E0C37DC9EC1}" type="presOf" srcId="{6F91EA6A-7F93-AA49-91B3-BF2051E5FA69}" destId="{5CADB273-9A2F-994B-8A10-2A464CF65BEF}" srcOrd="0" destOrd="0" presId="urn:microsoft.com/office/officeart/2005/8/layout/list1"/>
    <dgm:cxn modelId="{4D2AF3CC-5BD3-6243-BB38-CEE7A362F55B}" srcId="{B4A2A098-71B9-CF4E-927B-833B7590F6AE}" destId="{E3D97A29-AD44-9B4A-BE12-F81147843C23}" srcOrd="0" destOrd="0" parTransId="{C80C48EF-7534-5043-949A-EF1093CD40FC}" sibTransId="{F3CAAED4-9C7D-E246-91AA-AEA39C6245D8}"/>
    <dgm:cxn modelId="{3D3F00CF-6A13-8640-9A20-E8EA6D5BED6A}" type="presOf" srcId="{E3D97A29-AD44-9B4A-BE12-F81147843C23}" destId="{D8C42266-FE5B-D742-8952-EEDE13C10E97}" srcOrd="0" destOrd="0" presId="urn:microsoft.com/office/officeart/2005/8/layout/list1"/>
    <dgm:cxn modelId="{D9748EE1-2ED1-A643-A84B-9636D4CBCF73}" type="presOf" srcId="{B4A2A098-71B9-CF4E-927B-833B7590F6AE}" destId="{0FFB26D8-F973-8344-9628-3C5C998585BB}" srcOrd="0" destOrd="0" presId="urn:microsoft.com/office/officeart/2005/8/layout/list1"/>
    <dgm:cxn modelId="{00219EFD-317E-8C4A-A3DA-E55B4E6DEA7B}" type="presOf" srcId="{6F91EA6A-7F93-AA49-91B3-BF2051E5FA69}" destId="{4A7ACB5C-DE1F-A346-8E69-D8E7A17AD361}" srcOrd="1" destOrd="0" presId="urn:microsoft.com/office/officeart/2005/8/layout/list1"/>
    <dgm:cxn modelId="{F85FDC6F-C501-D44C-B949-73C177A7EADB}" type="presParOf" srcId="{7BE24AA0-C0C6-844D-8F70-2C7605392D25}" destId="{24FCACD1-1978-224E-8567-9ECDD992C5FC}" srcOrd="0" destOrd="0" presId="urn:microsoft.com/office/officeart/2005/8/layout/list1"/>
    <dgm:cxn modelId="{DB985C86-13E6-5F4D-ADF6-922EBAFB7C02}" type="presParOf" srcId="{24FCACD1-1978-224E-8567-9ECDD992C5FC}" destId="{5CADB273-9A2F-994B-8A10-2A464CF65BEF}" srcOrd="0" destOrd="0" presId="urn:microsoft.com/office/officeart/2005/8/layout/list1"/>
    <dgm:cxn modelId="{7CC16E8E-AAC5-D04B-B726-B22B27963300}" type="presParOf" srcId="{24FCACD1-1978-224E-8567-9ECDD992C5FC}" destId="{4A7ACB5C-DE1F-A346-8E69-D8E7A17AD361}" srcOrd="1" destOrd="0" presId="urn:microsoft.com/office/officeart/2005/8/layout/list1"/>
    <dgm:cxn modelId="{F0EB0C39-7AF9-954F-9A05-860C5D9DF498}" type="presParOf" srcId="{7BE24AA0-C0C6-844D-8F70-2C7605392D25}" destId="{D6F00EF6-40B8-B042-B244-4AF7F2075A6B}" srcOrd="1" destOrd="0" presId="urn:microsoft.com/office/officeart/2005/8/layout/list1"/>
    <dgm:cxn modelId="{D87194F3-F815-7E47-8C7E-8377BD781147}" type="presParOf" srcId="{7BE24AA0-C0C6-844D-8F70-2C7605392D25}" destId="{0A4EDDC5-AEB8-9340-8999-C4EC2C8FFCF9}" srcOrd="2" destOrd="0" presId="urn:microsoft.com/office/officeart/2005/8/layout/list1"/>
    <dgm:cxn modelId="{421AF2BB-2EA0-E943-B5A2-51E1EDE22FF6}" type="presParOf" srcId="{7BE24AA0-C0C6-844D-8F70-2C7605392D25}" destId="{0A4F7189-D30A-4C4E-A250-F3DF52343372}" srcOrd="3" destOrd="0" presId="urn:microsoft.com/office/officeart/2005/8/layout/list1"/>
    <dgm:cxn modelId="{5E1E2DA0-76A5-8045-8FF6-5B35320E99F4}" type="presParOf" srcId="{7BE24AA0-C0C6-844D-8F70-2C7605392D25}" destId="{52E058EA-81BC-DE47-89F5-F38D203DEDAA}" srcOrd="4" destOrd="0" presId="urn:microsoft.com/office/officeart/2005/8/layout/list1"/>
    <dgm:cxn modelId="{F5469745-AD18-EB4C-80E5-AC3EAD103DDA}" type="presParOf" srcId="{52E058EA-81BC-DE47-89F5-F38D203DEDAA}" destId="{7D0889EA-19D1-0D49-869F-FBA539BDA680}" srcOrd="0" destOrd="0" presId="urn:microsoft.com/office/officeart/2005/8/layout/list1"/>
    <dgm:cxn modelId="{EC56B13A-6DB3-9947-8DA9-55F38249E659}" type="presParOf" srcId="{52E058EA-81BC-DE47-89F5-F38D203DEDAA}" destId="{58346EF0-C293-1647-8418-AE83D00E45A7}" srcOrd="1" destOrd="0" presId="urn:microsoft.com/office/officeart/2005/8/layout/list1"/>
    <dgm:cxn modelId="{90882298-F103-9049-9595-3BF9AE15CFF4}" type="presParOf" srcId="{7BE24AA0-C0C6-844D-8F70-2C7605392D25}" destId="{C10E65FB-44C9-ED47-9ECF-3B292DA98640}" srcOrd="5" destOrd="0" presId="urn:microsoft.com/office/officeart/2005/8/layout/list1"/>
    <dgm:cxn modelId="{07E9C95B-8B5B-C944-8604-ABA492837D1A}" type="presParOf" srcId="{7BE24AA0-C0C6-844D-8F70-2C7605392D25}" destId="{E57F715E-0F3E-AC4D-A0ED-16F485487EA8}" srcOrd="6" destOrd="0" presId="urn:microsoft.com/office/officeart/2005/8/layout/list1"/>
    <dgm:cxn modelId="{97E6D24A-B61E-FB48-AC09-A6AEFA1BAB28}" type="presParOf" srcId="{7BE24AA0-C0C6-844D-8F70-2C7605392D25}" destId="{85090253-3D5B-CE4F-9830-261FF9C99C09}" srcOrd="7" destOrd="0" presId="urn:microsoft.com/office/officeart/2005/8/layout/list1"/>
    <dgm:cxn modelId="{528C9C86-CEEA-8845-BCF9-20B5CBEADA69}" type="presParOf" srcId="{7BE24AA0-C0C6-844D-8F70-2C7605392D25}" destId="{E09F1751-F239-0348-B0D8-0C67CF295A46}" srcOrd="8" destOrd="0" presId="urn:microsoft.com/office/officeart/2005/8/layout/list1"/>
    <dgm:cxn modelId="{AA5FCB48-FBB3-644B-8736-7C4657D96D82}" type="presParOf" srcId="{E09F1751-F239-0348-B0D8-0C67CF295A46}" destId="{0FFB26D8-F973-8344-9628-3C5C998585BB}" srcOrd="0" destOrd="0" presId="urn:microsoft.com/office/officeart/2005/8/layout/list1"/>
    <dgm:cxn modelId="{BAD5AEC3-D0EF-3842-AF49-555C31F64E85}" type="presParOf" srcId="{E09F1751-F239-0348-B0D8-0C67CF295A46}" destId="{00C2B7A9-7E0E-6E47-A855-07E76F1D5CA0}" srcOrd="1" destOrd="0" presId="urn:microsoft.com/office/officeart/2005/8/layout/list1"/>
    <dgm:cxn modelId="{3C9DA02E-F4AC-2746-B594-7249629B38E8}" type="presParOf" srcId="{7BE24AA0-C0C6-844D-8F70-2C7605392D25}" destId="{A552673B-2C89-A54F-AA9F-B42EF087D62C}" srcOrd="9" destOrd="0" presId="urn:microsoft.com/office/officeart/2005/8/layout/list1"/>
    <dgm:cxn modelId="{230C5D8F-33C7-7E4F-9CAA-49EC17922A5C}" type="presParOf" srcId="{7BE24AA0-C0C6-844D-8F70-2C7605392D25}" destId="{D8C42266-FE5B-D742-8952-EEDE13C10E97}" srcOrd="10"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7805F-272E-7F49-9898-5A5E876DDAB4}"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2A72A007-8D8D-D047-9957-A3693896A937}">
      <dgm:prSet phldrT="[Text]"/>
      <dgm:spPr>
        <a:solidFill>
          <a:schemeClr val="tx2"/>
        </a:solidFill>
      </dgm:spPr>
      <dgm:t>
        <a:bodyPr/>
        <a:lstStyle/>
        <a:p>
          <a:r>
            <a:rPr lang="en-US" dirty="0"/>
            <a:t>Cure SMA</a:t>
          </a:r>
        </a:p>
      </dgm:t>
    </dgm:pt>
    <dgm:pt modelId="{F0A417EE-D763-EF4D-A3B5-7317FEBE83BC}" type="parTrans" cxnId="{269B3D57-2486-B34A-B58B-70BBC6A54768}">
      <dgm:prSet/>
      <dgm:spPr/>
      <dgm:t>
        <a:bodyPr/>
        <a:lstStyle/>
        <a:p>
          <a:endParaRPr lang="en-US"/>
        </a:p>
      </dgm:t>
    </dgm:pt>
    <dgm:pt modelId="{308F9F45-0C89-BF4C-AC4E-F2BAA80E28A5}" type="sibTrans" cxnId="{269B3D57-2486-B34A-B58B-70BBC6A54768}">
      <dgm:prSet/>
      <dgm:spPr/>
      <dgm:t>
        <a:bodyPr/>
        <a:lstStyle/>
        <a:p>
          <a:endParaRPr lang="en-US"/>
        </a:p>
      </dgm:t>
    </dgm:pt>
    <dgm:pt modelId="{61EE0D1C-0D75-454D-9B28-D07CC2A2E68F}">
      <dgm:prSet phldrT="[Text]"/>
      <dgm:spPr/>
      <dgm:t>
        <a:bodyPr/>
        <a:lstStyle/>
        <a:p>
          <a:r>
            <a:rPr lang="en-US" dirty="0"/>
            <a:t>SPOT SMA</a:t>
          </a:r>
        </a:p>
      </dgm:t>
    </dgm:pt>
    <dgm:pt modelId="{9BD55B93-2514-CE4D-BFCC-E952F4B670CE}" type="parTrans" cxnId="{9E2B449D-D038-5548-AD95-C286A04D51C6}">
      <dgm:prSet/>
      <dgm:spPr/>
      <dgm:t>
        <a:bodyPr/>
        <a:lstStyle/>
        <a:p>
          <a:endParaRPr lang="en-US"/>
        </a:p>
      </dgm:t>
    </dgm:pt>
    <dgm:pt modelId="{2321BC63-2B1A-384A-833E-D31A3B4C4A11}" type="sibTrans" cxnId="{9E2B449D-D038-5548-AD95-C286A04D51C6}">
      <dgm:prSet/>
      <dgm:spPr/>
      <dgm:t>
        <a:bodyPr/>
        <a:lstStyle/>
        <a:p>
          <a:endParaRPr lang="en-US"/>
        </a:p>
      </dgm:t>
    </dgm:pt>
    <dgm:pt modelId="{73CE06B7-A9FD-9E46-9090-E2846085C8CD}">
      <dgm:prSet phldrT="[Text]"/>
      <dgm:spPr/>
      <dgm:t>
        <a:bodyPr/>
        <a:lstStyle/>
        <a:p>
          <a:r>
            <a:rPr lang="en-US" dirty="0"/>
            <a:t>Core</a:t>
          </a:r>
        </a:p>
      </dgm:t>
    </dgm:pt>
    <dgm:pt modelId="{A8E527AB-FE15-124C-922D-A05F8DB7F0EA}" type="parTrans" cxnId="{39B9A206-BCB0-8D4C-8BA1-7AE20897650E}">
      <dgm:prSet/>
      <dgm:spPr/>
      <dgm:t>
        <a:bodyPr/>
        <a:lstStyle/>
        <a:p>
          <a:endParaRPr lang="en-US"/>
        </a:p>
      </dgm:t>
    </dgm:pt>
    <dgm:pt modelId="{262B1728-C761-5747-9A68-973C9583A773}" type="sibTrans" cxnId="{39B9A206-BCB0-8D4C-8BA1-7AE20897650E}">
      <dgm:prSet/>
      <dgm:spPr/>
      <dgm:t>
        <a:bodyPr/>
        <a:lstStyle/>
        <a:p>
          <a:endParaRPr lang="en-US"/>
        </a:p>
      </dgm:t>
    </dgm:pt>
    <dgm:pt modelId="{232A1846-7A41-EB47-97CB-57AAF8CF93FB}">
      <dgm:prSet phldrT="[Text]"/>
      <dgm:spPr>
        <a:solidFill>
          <a:schemeClr val="tx2"/>
        </a:solidFill>
      </dgm:spPr>
      <dgm:t>
        <a:bodyPr/>
        <a:lstStyle/>
        <a:p>
          <a:r>
            <a:rPr lang="en-US" dirty="0">
              <a:solidFill>
                <a:schemeClr val="bg1"/>
              </a:solidFill>
            </a:rPr>
            <a:t>LTFU-Cares</a:t>
          </a:r>
        </a:p>
      </dgm:t>
    </dgm:pt>
    <dgm:pt modelId="{5C5485A5-8300-D040-AE1D-367639D4E01F}" type="parTrans" cxnId="{A957D4F0-9EFF-3A45-A1A4-AD99C908CEEC}">
      <dgm:prSet/>
      <dgm:spPr/>
      <dgm:t>
        <a:bodyPr/>
        <a:lstStyle/>
        <a:p>
          <a:endParaRPr lang="en-US"/>
        </a:p>
      </dgm:t>
    </dgm:pt>
    <dgm:pt modelId="{4ABDD5AF-C2B7-B743-903C-1E471B2D740E}" type="sibTrans" cxnId="{A957D4F0-9EFF-3A45-A1A4-AD99C908CEEC}">
      <dgm:prSet/>
      <dgm:spPr/>
      <dgm:t>
        <a:bodyPr/>
        <a:lstStyle/>
        <a:p>
          <a:endParaRPr lang="en-US"/>
        </a:p>
      </dgm:t>
    </dgm:pt>
    <dgm:pt modelId="{99E387E0-A6E0-E44D-8A8C-6467B51C2CB4}" type="pres">
      <dgm:prSet presAssocID="{5397805F-272E-7F49-9898-5A5E876DDAB4}" presName="Name0" presStyleCnt="0">
        <dgm:presLayoutVars>
          <dgm:chMax val="4"/>
          <dgm:resizeHandles val="exact"/>
        </dgm:presLayoutVars>
      </dgm:prSet>
      <dgm:spPr/>
    </dgm:pt>
    <dgm:pt modelId="{6E46FE04-4082-E04D-8037-F0634CBC479F}" type="pres">
      <dgm:prSet presAssocID="{5397805F-272E-7F49-9898-5A5E876DDAB4}" presName="ellipse" presStyleLbl="trBgShp" presStyleIdx="0" presStyleCnt="1"/>
      <dgm:spPr/>
    </dgm:pt>
    <dgm:pt modelId="{BC4E1E7A-6CCE-F948-A953-5C453873B44F}" type="pres">
      <dgm:prSet presAssocID="{5397805F-272E-7F49-9898-5A5E876DDAB4}" presName="arrow1" presStyleLbl="fgShp" presStyleIdx="0" presStyleCnt="1"/>
      <dgm:spPr/>
    </dgm:pt>
    <dgm:pt modelId="{3AF3C89B-91C4-414C-B40C-DB09E27FECC1}" type="pres">
      <dgm:prSet presAssocID="{5397805F-272E-7F49-9898-5A5E876DDAB4}" presName="rectangle" presStyleLbl="revTx" presStyleIdx="0" presStyleCnt="1" custScaleX="104711" custLinFactNeighborY="38671">
        <dgm:presLayoutVars>
          <dgm:bulletEnabled val="1"/>
        </dgm:presLayoutVars>
      </dgm:prSet>
      <dgm:spPr/>
    </dgm:pt>
    <dgm:pt modelId="{39D58D48-F73D-E24F-9A7E-34CC9C54956D}" type="pres">
      <dgm:prSet presAssocID="{61EE0D1C-0D75-454D-9B28-D07CC2A2E68F}" presName="item1" presStyleLbl="node1" presStyleIdx="0" presStyleCnt="3">
        <dgm:presLayoutVars>
          <dgm:bulletEnabled val="1"/>
        </dgm:presLayoutVars>
      </dgm:prSet>
      <dgm:spPr/>
    </dgm:pt>
    <dgm:pt modelId="{06142741-8139-3741-943F-149EB268330E}" type="pres">
      <dgm:prSet presAssocID="{73CE06B7-A9FD-9E46-9090-E2846085C8CD}" presName="item2" presStyleLbl="node1" presStyleIdx="1" presStyleCnt="3">
        <dgm:presLayoutVars>
          <dgm:bulletEnabled val="1"/>
        </dgm:presLayoutVars>
      </dgm:prSet>
      <dgm:spPr/>
    </dgm:pt>
    <dgm:pt modelId="{CC508C5F-BE9C-374A-8F22-DFE899D8BD74}" type="pres">
      <dgm:prSet presAssocID="{232A1846-7A41-EB47-97CB-57AAF8CF93FB}" presName="item3" presStyleLbl="node1" presStyleIdx="2" presStyleCnt="3">
        <dgm:presLayoutVars>
          <dgm:bulletEnabled val="1"/>
        </dgm:presLayoutVars>
      </dgm:prSet>
      <dgm:spPr/>
    </dgm:pt>
    <dgm:pt modelId="{288AD7DE-F361-114C-B100-12411F4FE5E1}" type="pres">
      <dgm:prSet presAssocID="{5397805F-272E-7F49-9898-5A5E876DDAB4}" presName="funnel" presStyleLbl="trAlignAcc1" presStyleIdx="0" presStyleCnt="1"/>
      <dgm:spPr/>
    </dgm:pt>
  </dgm:ptLst>
  <dgm:cxnLst>
    <dgm:cxn modelId="{39B9A206-BCB0-8D4C-8BA1-7AE20897650E}" srcId="{5397805F-272E-7F49-9898-5A5E876DDAB4}" destId="{73CE06B7-A9FD-9E46-9090-E2846085C8CD}" srcOrd="2" destOrd="0" parTransId="{A8E527AB-FE15-124C-922D-A05F8DB7F0EA}" sibTransId="{262B1728-C761-5747-9A68-973C9583A773}"/>
    <dgm:cxn modelId="{3B05760A-B637-E246-A810-0365746B2F1F}" type="presOf" srcId="{5397805F-272E-7F49-9898-5A5E876DDAB4}" destId="{99E387E0-A6E0-E44D-8A8C-6467B51C2CB4}" srcOrd="0" destOrd="0" presId="urn:microsoft.com/office/officeart/2005/8/layout/funnel1"/>
    <dgm:cxn modelId="{3F09B216-F5AB-0F4C-A7DB-9A60BD957685}" type="presOf" srcId="{232A1846-7A41-EB47-97CB-57AAF8CF93FB}" destId="{3AF3C89B-91C4-414C-B40C-DB09E27FECC1}" srcOrd="0" destOrd="0" presId="urn:microsoft.com/office/officeart/2005/8/layout/funnel1"/>
    <dgm:cxn modelId="{413FDB2C-5AC5-9F42-8B32-EB22EC0009E9}" type="presOf" srcId="{73CE06B7-A9FD-9E46-9090-E2846085C8CD}" destId="{39D58D48-F73D-E24F-9A7E-34CC9C54956D}" srcOrd="0" destOrd="0" presId="urn:microsoft.com/office/officeart/2005/8/layout/funnel1"/>
    <dgm:cxn modelId="{269B3D57-2486-B34A-B58B-70BBC6A54768}" srcId="{5397805F-272E-7F49-9898-5A5E876DDAB4}" destId="{2A72A007-8D8D-D047-9957-A3693896A937}" srcOrd="0" destOrd="0" parTransId="{F0A417EE-D763-EF4D-A3B5-7317FEBE83BC}" sibTransId="{308F9F45-0C89-BF4C-AC4E-F2BAA80E28A5}"/>
    <dgm:cxn modelId="{58231099-67A7-DD41-B5BC-9078265E491A}" type="presOf" srcId="{61EE0D1C-0D75-454D-9B28-D07CC2A2E68F}" destId="{06142741-8139-3741-943F-149EB268330E}" srcOrd="0" destOrd="0" presId="urn:microsoft.com/office/officeart/2005/8/layout/funnel1"/>
    <dgm:cxn modelId="{9E2B449D-D038-5548-AD95-C286A04D51C6}" srcId="{5397805F-272E-7F49-9898-5A5E876DDAB4}" destId="{61EE0D1C-0D75-454D-9B28-D07CC2A2E68F}" srcOrd="1" destOrd="0" parTransId="{9BD55B93-2514-CE4D-BFCC-E952F4B670CE}" sibTransId="{2321BC63-2B1A-384A-833E-D31A3B4C4A11}"/>
    <dgm:cxn modelId="{6B489BD4-09DB-DC48-8CF1-2FE38E19D90D}" type="presOf" srcId="{2A72A007-8D8D-D047-9957-A3693896A937}" destId="{CC508C5F-BE9C-374A-8F22-DFE899D8BD74}" srcOrd="0" destOrd="0" presId="urn:microsoft.com/office/officeart/2005/8/layout/funnel1"/>
    <dgm:cxn modelId="{A957D4F0-9EFF-3A45-A1A4-AD99C908CEEC}" srcId="{5397805F-272E-7F49-9898-5A5E876DDAB4}" destId="{232A1846-7A41-EB47-97CB-57AAF8CF93FB}" srcOrd="3" destOrd="0" parTransId="{5C5485A5-8300-D040-AE1D-367639D4E01F}" sibTransId="{4ABDD5AF-C2B7-B743-903C-1E471B2D740E}"/>
    <dgm:cxn modelId="{B1836FA1-C58E-1242-ACFA-7A8997730C67}" type="presParOf" srcId="{99E387E0-A6E0-E44D-8A8C-6467B51C2CB4}" destId="{6E46FE04-4082-E04D-8037-F0634CBC479F}" srcOrd="0" destOrd="0" presId="urn:microsoft.com/office/officeart/2005/8/layout/funnel1"/>
    <dgm:cxn modelId="{6B3642EC-F382-1142-BAA4-8D1DAFEFAEF1}" type="presParOf" srcId="{99E387E0-A6E0-E44D-8A8C-6467B51C2CB4}" destId="{BC4E1E7A-6CCE-F948-A953-5C453873B44F}" srcOrd="1" destOrd="0" presId="urn:microsoft.com/office/officeart/2005/8/layout/funnel1"/>
    <dgm:cxn modelId="{1F4F34D3-B58E-AC49-898F-9804F3324E03}" type="presParOf" srcId="{99E387E0-A6E0-E44D-8A8C-6467B51C2CB4}" destId="{3AF3C89B-91C4-414C-B40C-DB09E27FECC1}" srcOrd="2" destOrd="0" presId="urn:microsoft.com/office/officeart/2005/8/layout/funnel1"/>
    <dgm:cxn modelId="{329A11BC-CE61-A846-A3E9-3FF6A58F5F96}" type="presParOf" srcId="{99E387E0-A6E0-E44D-8A8C-6467B51C2CB4}" destId="{39D58D48-F73D-E24F-9A7E-34CC9C54956D}" srcOrd="3" destOrd="0" presId="urn:microsoft.com/office/officeart/2005/8/layout/funnel1"/>
    <dgm:cxn modelId="{FC6C2908-39C1-5342-9A52-9E670AAD23E6}" type="presParOf" srcId="{99E387E0-A6E0-E44D-8A8C-6467B51C2CB4}" destId="{06142741-8139-3741-943F-149EB268330E}" srcOrd="4" destOrd="0" presId="urn:microsoft.com/office/officeart/2005/8/layout/funnel1"/>
    <dgm:cxn modelId="{91DE7496-58D6-7C4F-A55F-A846A6E2B2C8}" type="presParOf" srcId="{99E387E0-A6E0-E44D-8A8C-6467B51C2CB4}" destId="{CC508C5F-BE9C-374A-8F22-DFE899D8BD74}" srcOrd="5" destOrd="0" presId="urn:microsoft.com/office/officeart/2005/8/layout/funnel1"/>
    <dgm:cxn modelId="{C5706C3F-30CC-E746-8790-72DDA257BAF1}" type="presParOf" srcId="{99E387E0-A6E0-E44D-8A8C-6467B51C2CB4}" destId="{288AD7DE-F361-114C-B100-12411F4FE5E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97805F-272E-7F49-9898-5A5E876DDAB4}"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2A72A007-8D8D-D047-9957-A3693896A937}">
      <dgm:prSet phldrT="[Text]"/>
      <dgm:spPr>
        <a:solidFill>
          <a:schemeClr val="tx2"/>
        </a:solidFill>
      </dgm:spPr>
      <dgm:t>
        <a:bodyPr/>
        <a:lstStyle/>
        <a:p>
          <a:r>
            <a:rPr lang="en-US" dirty="0"/>
            <a:t>Cure SMA</a:t>
          </a:r>
        </a:p>
      </dgm:t>
    </dgm:pt>
    <dgm:pt modelId="{F0A417EE-D763-EF4D-A3B5-7317FEBE83BC}" type="parTrans" cxnId="{269B3D57-2486-B34A-B58B-70BBC6A54768}">
      <dgm:prSet/>
      <dgm:spPr/>
      <dgm:t>
        <a:bodyPr/>
        <a:lstStyle/>
        <a:p>
          <a:endParaRPr lang="en-US"/>
        </a:p>
      </dgm:t>
    </dgm:pt>
    <dgm:pt modelId="{308F9F45-0C89-BF4C-AC4E-F2BAA80E28A5}" type="sibTrans" cxnId="{269B3D57-2486-B34A-B58B-70BBC6A54768}">
      <dgm:prSet/>
      <dgm:spPr/>
      <dgm:t>
        <a:bodyPr/>
        <a:lstStyle/>
        <a:p>
          <a:endParaRPr lang="en-US"/>
        </a:p>
      </dgm:t>
    </dgm:pt>
    <dgm:pt modelId="{61EE0D1C-0D75-454D-9B28-D07CC2A2E68F}">
      <dgm:prSet phldrT="[Text]"/>
      <dgm:spPr/>
      <dgm:t>
        <a:bodyPr/>
        <a:lstStyle/>
        <a:p>
          <a:r>
            <a:rPr lang="en-US" dirty="0"/>
            <a:t>SPOT SMA</a:t>
          </a:r>
        </a:p>
      </dgm:t>
    </dgm:pt>
    <dgm:pt modelId="{9BD55B93-2514-CE4D-BFCC-E952F4B670CE}" type="parTrans" cxnId="{9E2B449D-D038-5548-AD95-C286A04D51C6}">
      <dgm:prSet/>
      <dgm:spPr/>
      <dgm:t>
        <a:bodyPr/>
        <a:lstStyle/>
        <a:p>
          <a:endParaRPr lang="en-US"/>
        </a:p>
      </dgm:t>
    </dgm:pt>
    <dgm:pt modelId="{2321BC63-2B1A-384A-833E-D31A3B4C4A11}" type="sibTrans" cxnId="{9E2B449D-D038-5548-AD95-C286A04D51C6}">
      <dgm:prSet/>
      <dgm:spPr/>
      <dgm:t>
        <a:bodyPr/>
        <a:lstStyle/>
        <a:p>
          <a:endParaRPr lang="en-US"/>
        </a:p>
      </dgm:t>
    </dgm:pt>
    <dgm:pt modelId="{73CE06B7-A9FD-9E46-9090-E2846085C8CD}">
      <dgm:prSet phldrT="[Text]"/>
      <dgm:spPr/>
      <dgm:t>
        <a:bodyPr/>
        <a:lstStyle/>
        <a:p>
          <a:r>
            <a:rPr lang="en-US" dirty="0"/>
            <a:t>Core</a:t>
          </a:r>
        </a:p>
      </dgm:t>
    </dgm:pt>
    <dgm:pt modelId="{A8E527AB-FE15-124C-922D-A05F8DB7F0EA}" type="parTrans" cxnId="{39B9A206-BCB0-8D4C-8BA1-7AE20897650E}">
      <dgm:prSet/>
      <dgm:spPr/>
      <dgm:t>
        <a:bodyPr/>
        <a:lstStyle/>
        <a:p>
          <a:endParaRPr lang="en-US"/>
        </a:p>
      </dgm:t>
    </dgm:pt>
    <dgm:pt modelId="{262B1728-C761-5747-9A68-973C9583A773}" type="sibTrans" cxnId="{39B9A206-BCB0-8D4C-8BA1-7AE20897650E}">
      <dgm:prSet/>
      <dgm:spPr/>
      <dgm:t>
        <a:bodyPr/>
        <a:lstStyle/>
        <a:p>
          <a:endParaRPr lang="en-US"/>
        </a:p>
      </dgm:t>
    </dgm:pt>
    <dgm:pt modelId="{232A1846-7A41-EB47-97CB-57AAF8CF93FB}">
      <dgm:prSet phldrT="[Text]"/>
      <dgm:spPr/>
      <dgm:t>
        <a:bodyPr/>
        <a:lstStyle/>
        <a:p>
          <a:r>
            <a:rPr lang="en-US" dirty="0"/>
            <a:t>LTFU-Cares</a:t>
          </a:r>
        </a:p>
      </dgm:t>
    </dgm:pt>
    <dgm:pt modelId="{5C5485A5-8300-D040-AE1D-367639D4E01F}" type="parTrans" cxnId="{A957D4F0-9EFF-3A45-A1A4-AD99C908CEEC}">
      <dgm:prSet/>
      <dgm:spPr/>
      <dgm:t>
        <a:bodyPr/>
        <a:lstStyle/>
        <a:p>
          <a:endParaRPr lang="en-US"/>
        </a:p>
      </dgm:t>
    </dgm:pt>
    <dgm:pt modelId="{4ABDD5AF-C2B7-B743-903C-1E471B2D740E}" type="sibTrans" cxnId="{A957D4F0-9EFF-3A45-A1A4-AD99C908CEEC}">
      <dgm:prSet/>
      <dgm:spPr/>
      <dgm:t>
        <a:bodyPr/>
        <a:lstStyle/>
        <a:p>
          <a:endParaRPr lang="en-US"/>
        </a:p>
      </dgm:t>
    </dgm:pt>
    <dgm:pt modelId="{99E387E0-A6E0-E44D-8A8C-6467B51C2CB4}" type="pres">
      <dgm:prSet presAssocID="{5397805F-272E-7F49-9898-5A5E876DDAB4}" presName="Name0" presStyleCnt="0">
        <dgm:presLayoutVars>
          <dgm:chMax val="4"/>
          <dgm:resizeHandles val="exact"/>
        </dgm:presLayoutVars>
      </dgm:prSet>
      <dgm:spPr/>
    </dgm:pt>
    <dgm:pt modelId="{6E46FE04-4082-E04D-8037-F0634CBC479F}" type="pres">
      <dgm:prSet presAssocID="{5397805F-272E-7F49-9898-5A5E876DDAB4}" presName="ellipse" presStyleLbl="trBgShp" presStyleIdx="0" presStyleCnt="1"/>
      <dgm:spPr/>
    </dgm:pt>
    <dgm:pt modelId="{BC4E1E7A-6CCE-F948-A953-5C453873B44F}" type="pres">
      <dgm:prSet presAssocID="{5397805F-272E-7F49-9898-5A5E876DDAB4}" presName="arrow1" presStyleLbl="fgShp" presStyleIdx="0" presStyleCnt="1"/>
      <dgm:spPr/>
    </dgm:pt>
    <dgm:pt modelId="{3AF3C89B-91C4-414C-B40C-DB09E27FECC1}" type="pres">
      <dgm:prSet presAssocID="{5397805F-272E-7F49-9898-5A5E876DDAB4}" presName="rectangle" presStyleLbl="revTx" presStyleIdx="0" presStyleCnt="1">
        <dgm:presLayoutVars>
          <dgm:bulletEnabled val="1"/>
        </dgm:presLayoutVars>
      </dgm:prSet>
      <dgm:spPr/>
    </dgm:pt>
    <dgm:pt modelId="{39D58D48-F73D-E24F-9A7E-34CC9C54956D}" type="pres">
      <dgm:prSet presAssocID="{61EE0D1C-0D75-454D-9B28-D07CC2A2E68F}" presName="item1" presStyleLbl="node1" presStyleIdx="0" presStyleCnt="3">
        <dgm:presLayoutVars>
          <dgm:bulletEnabled val="1"/>
        </dgm:presLayoutVars>
      </dgm:prSet>
      <dgm:spPr/>
    </dgm:pt>
    <dgm:pt modelId="{06142741-8139-3741-943F-149EB268330E}" type="pres">
      <dgm:prSet presAssocID="{73CE06B7-A9FD-9E46-9090-E2846085C8CD}" presName="item2" presStyleLbl="node1" presStyleIdx="1" presStyleCnt="3">
        <dgm:presLayoutVars>
          <dgm:bulletEnabled val="1"/>
        </dgm:presLayoutVars>
      </dgm:prSet>
      <dgm:spPr/>
    </dgm:pt>
    <dgm:pt modelId="{CC508C5F-BE9C-374A-8F22-DFE899D8BD74}" type="pres">
      <dgm:prSet presAssocID="{232A1846-7A41-EB47-97CB-57AAF8CF93FB}" presName="item3" presStyleLbl="node1" presStyleIdx="2" presStyleCnt="3">
        <dgm:presLayoutVars>
          <dgm:bulletEnabled val="1"/>
        </dgm:presLayoutVars>
      </dgm:prSet>
      <dgm:spPr/>
    </dgm:pt>
    <dgm:pt modelId="{288AD7DE-F361-114C-B100-12411F4FE5E1}" type="pres">
      <dgm:prSet presAssocID="{5397805F-272E-7F49-9898-5A5E876DDAB4}" presName="funnel" presStyleLbl="trAlignAcc1" presStyleIdx="0" presStyleCnt="1"/>
      <dgm:spPr/>
    </dgm:pt>
  </dgm:ptLst>
  <dgm:cxnLst>
    <dgm:cxn modelId="{39B9A206-BCB0-8D4C-8BA1-7AE20897650E}" srcId="{5397805F-272E-7F49-9898-5A5E876DDAB4}" destId="{73CE06B7-A9FD-9E46-9090-E2846085C8CD}" srcOrd="2" destOrd="0" parTransId="{A8E527AB-FE15-124C-922D-A05F8DB7F0EA}" sibTransId="{262B1728-C761-5747-9A68-973C9583A773}"/>
    <dgm:cxn modelId="{3B05760A-B637-E246-A810-0365746B2F1F}" type="presOf" srcId="{5397805F-272E-7F49-9898-5A5E876DDAB4}" destId="{99E387E0-A6E0-E44D-8A8C-6467B51C2CB4}" srcOrd="0" destOrd="0" presId="urn:microsoft.com/office/officeart/2005/8/layout/funnel1"/>
    <dgm:cxn modelId="{3F09B216-F5AB-0F4C-A7DB-9A60BD957685}" type="presOf" srcId="{232A1846-7A41-EB47-97CB-57AAF8CF93FB}" destId="{3AF3C89B-91C4-414C-B40C-DB09E27FECC1}" srcOrd="0" destOrd="0" presId="urn:microsoft.com/office/officeart/2005/8/layout/funnel1"/>
    <dgm:cxn modelId="{413FDB2C-5AC5-9F42-8B32-EB22EC0009E9}" type="presOf" srcId="{73CE06B7-A9FD-9E46-9090-E2846085C8CD}" destId="{39D58D48-F73D-E24F-9A7E-34CC9C54956D}" srcOrd="0" destOrd="0" presId="urn:microsoft.com/office/officeart/2005/8/layout/funnel1"/>
    <dgm:cxn modelId="{269B3D57-2486-B34A-B58B-70BBC6A54768}" srcId="{5397805F-272E-7F49-9898-5A5E876DDAB4}" destId="{2A72A007-8D8D-D047-9957-A3693896A937}" srcOrd="0" destOrd="0" parTransId="{F0A417EE-D763-EF4D-A3B5-7317FEBE83BC}" sibTransId="{308F9F45-0C89-BF4C-AC4E-F2BAA80E28A5}"/>
    <dgm:cxn modelId="{58231099-67A7-DD41-B5BC-9078265E491A}" type="presOf" srcId="{61EE0D1C-0D75-454D-9B28-D07CC2A2E68F}" destId="{06142741-8139-3741-943F-149EB268330E}" srcOrd="0" destOrd="0" presId="urn:microsoft.com/office/officeart/2005/8/layout/funnel1"/>
    <dgm:cxn modelId="{9E2B449D-D038-5548-AD95-C286A04D51C6}" srcId="{5397805F-272E-7F49-9898-5A5E876DDAB4}" destId="{61EE0D1C-0D75-454D-9B28-D07CC2A2E68F}" srcOrd="1" destOrd="0" parTransId="{9BD55B93-2514-CE4D-BFCC-E952F4B670CE}" sibTransId="{2321BC63-2B1A-384A-833E-D31A3B4C4A11}"/>
    <dgm:cxn modelId="{6B489BD4-09DB-DC48-8CF1-2FE38E19D90D}" type="presOf" srcId="{2A72A007-8D8D-D047-9957-A3693896A937}" destId="{CC508C5F-BE9C-374A-8F22-DFE899D8BD74}" srcOrd="0" destOrd="0" presId="urn:microsoft.com/office/officeart/2005/8/layout/funnel1"/>
    <dgm:cxn modelId="{A957D4F0-9EFF-3A45-A1A4-AD99C908CEEC}" srcId="{5397805F-272E-7F49-9898-5A5E876DDAB4}" destId="{232A1846-7A41-EB47-97CB-57AAF8CF93FB}" srcOrd="3" destOrd="0" parTransId="{5C5485A5-8300-D040-AE1D-367639D4E01F}" sibTransId="{4ABDD5AF-C2B7-B743-903C-1E471B2D740E}"/>
    <dgm:cxn modelId="{B1836FA1-C58E-1242-ACFA-7A8997730C67}" type="presParOf" srcId="{99E387E0-A6E0-E44D-8A8C-6467B51C2CB4}" destId="{6E46FE04-4082-E04D-8037-F0634CBC479F}" srcOrd="0" destOrd="0" presId="urn:microsoft.com/office/officeart/2005/8/layout/funnel1"/>
    <dgm:cxn modelId="{6B3642EC-F382-1142-BAA4-8D1DAFEFAEF1}" type="presParOf" srcId="{99E387E0-A6E0-E44D-8A8C-6467B51C2CB4}" destId="{BC4E1E7A-6CCE-F948-A953-5C453873B44F}" srcOrd="1" destOrd="0" presId="urn:microsoft.com/office/officeart/2005/8/layout/funnel1"/>
    <dgm:cxn modelId="{1F4F34D3-B58E-AC49-898F-9804F3324E03}" type="presParOf" srcId="{99E387E0-A6E0-E44D-8A8C-6467B51C2CB4}" destId="{3AF3C89B-91C4-414C-B40C-DB09E27FECC1}" srcOrd="2" destOrd="0" presId="urn:microsoft.com/office/officeart/2005/8/layout/funnel1"/>
    <dgm:cxn modelId="{329A11BC-CE61-A846-A3E9-3FF6A58F5F96}" type="presParOf" srcId="{99E387E0-A6E0-E44D-8A8C-6467B51C2CB4}" destId="{39D58D48-F73D-E24F-9A7E-34CC9C54956D}" srcOrd="3" destOrd="0" presId="urn:microsoft.com/office/officeart/2005/8/layout/funnel1"/>
    <dgm:cxn modelId="{FC6C2908-39C1-5342-9A52-9E670AAD23E6}" type="presParOf" srcId="{99E387E0-A6E0-E44D-8A8C-6467B51C2CB4}" destId="{06142741-8139-3741-943F-149EB268330E}" srcOrd="4" destOrd="0" presId="urn:microsoft.com/office/officeart/2005/8/layout/funnel1"/>
    <dgm:cxn modelId="{91DE7496-58D6-7C4F-A55F-A846A6E2B2C8}" type="presParOf" srcId="{99E387E0-A6E0-E44D-8A8C-6467B51C2CB4}" destId="{CC508C5F-BE9C-374A-8F22-DFE899D8BD74}" srcOrd="5" destOrd="0" presId="urn:microsoft.com/office/officeart/2005/8/layout/funnel1"/>
    <dgm:cxn modelId="{C5706C3F-30CC-E746-8790-72DDA257BAF1}" type="presParOf" srcId="{99E387E0-A6E0-E44D-8A8C-6467B51C2CB4}" destId="{288AD7DE-F361-114C-B100-12411F4FE5E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6CDB31-EE2D-7543-832A-332444CFA4B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248B3E65-F44F-734D-83A8-AA1E42316808}">
      <dgm:prSet phldrT="[Text]"/>
      <dgm:spPr>
        <a:solidFill>
          <a:schemeClr val="tx2"/>
        </a:solidFill>
      </dgm:spPr>
      <dgm:t>
        <a:bodyPr/>
        <a:lstStyle/>
        <a:p>
          <a:r>
            <a:rPr lang="en-US" dirty="0"/>
            <a:t>LTFU-Check</a:t>
          </a:r>
        </a:p>
      </dgm:t>
    </dgm:pt>
    <dgm:pt modelId="{AC2EB7A2-F237-9F48-BB74-09D0192831EA}" type="parTrans" cxnId="{F640A034-F86C-4745-A8A6-E76AE1A97B15}">
      <dgm:prSet/>
      <dgm:spPr/>
      <dgm:t>
        <a:bodyPr/>
        <a:lstStyle/>
        <a:p>
          <a:endParaRPr lang="en-US"/>
        </a:p>
      </dgm:t>
    </dgm:pt>
    <dgm:pt modelId="{D11906F6-4481-0B45-81B9-08E5FEFF59E1}" type="sibTrans" cxnId="{F640A034-F86C-4745-A8A6-E76AE1A97B15}">
      <dgm:prSet/>
      <dgm:spPr/>
      <dgm:t>
        <a:bodyPr/>
        <a:lstStyle/>
        <a:p>
          <a:endParaRPr lang="en-US"/>
        </a:p>
      </dgm:t>
    </dgm:pt>
    <dgm:pt modelId="{AB38DC37-8580-9046-AC6A-8D7C7BCAD286}" type="pres">
      <dgm:prSet presAssocID="{266CDB31-EE2D-7543-832A-332444CFA4B7}" presName="diagram" presStyleCnt="0">
        <dgm:presLayoutVars>
          <dgm:chPref val="1"/>
          <dgm:dir/>
          <dgm:animOne val="branch"/>
          <dgm:animLvl val="lvl"/>
          <dgm:resizeHandles/>
        </dgm:presLayoutVars>
      </dgm:prSet>
      <dgm:spPr/>
    </dgm:pt>
    <dgm:pt modelId="{B36BE114-732F-6842-9F06-65B1CE8FC19E}" type="pres">
      <dgm:prSet presAssocID="{248B3E65-F44F-734D-83A8-AA1E42316808}" presName="root" presStyleCnt="0"/>
      <dgm:spPr/>
    </dgm:pt>
    <dgm:pt modelId="{2A974E5F-A0B1-4748-9FD8-C56BA7BCE268}" type="pres">
      <dgm:prSet presAssocID="{248B3E65-F44F-734D-83A8-AA1E42316808}" presName="rootComposite" presStyleCnt="0"/>
      <dgm:spPr/>
    </dgm:pt>
    <dgm:pt modelId="{17E08BF7-91D9-FE48-81B0-F6E832122FDE}" type="pres">
      <dgm:prSet presAssocID="{248B3E65-F44F-734D-83A8-AA1E42316808}" presName="rootText" presStyleLbl="node1" presStyleIdx="0" presStyleCnt="1"/>
      <dgm:spPr/>
    </dgm:pt>
    <dgm:pt modelId="{086E40F7-BDE4-3444-97B7-663E9327A50C}" type="pres">
      <dgm:prSet presAssocID="{248B3E65-F44F-734D-83A8-AA1E42316808}" presName="rootConnector" presStyleLbl="node1" presStyleIdx="0" presStyleCnt="1"/>
      <dgm:spPr/>
    </dgm:pt>
    <dgm:pt modelId="{8B3B22F9-A742-404F-BA3F-82CB5357005B}" type="pres">
      <dgm:prSet presAssocID="{248B3E65-F44F-734D-83A8-AA1E42316808}" presName="childShape" presStyleCnt="0"/>
      <dgm:spPr/>
    </dgm:pt>
  </dgm:ptLst>
  <dgm:cxnLst>
    <dgm:cxn modelId="{F640A034-F86C-4745-A8A6-E76AE1A97B15}" srcId="{266CDB31-EE2D-7543-832A-332444CFA4B7}" destId="{248B3E65-F44F-734D-83A8-AA1E42316808}" srcOrd="0" destOrd="0" parTransId="{AC2EB7A2-F237-9F48-BB74-09D0192831EA}" sibTransId="{D11906F6-4481-0B45-81B9-08E5FEFF59E1}"/>
    <dgm:cxn modelId="{C7745F3F-570D-5E4E-B61F-C1AE6062716A}" type="presOf" srcId="{248B3E65-F44F-734D-83A8-AA1E42316808}" destId="{086E40F7-BDE4-3444-97B7-663E9327A50C}" srcOrd="1" destOrd="0" presId="urn:microsoft.com/office/officeart/2005/8/layout/hierarchy3"/>
    <dgm:cxn modelId="{C4BA89AE-8FB2-9A46-9CD8-5DE47525563D}" type="presOf" srcId="{248B3E65-F44F-734D-83A8-AA1E42316808}" destId="{17E08BF7-91D9-FE48-81B0-F6E832122FDE}" srcOrd="0" destOrd="0" presId="urn:microsoft.com/office/officeart/2005/8/layout/hierarchy3"/>
    <dgm:cxn modelId="{D15D29B5-D4C7-D043-B522-9CB49393601B}" type="presOf" srcId="{266CDB31-EE2D-7543-832A-332444CFA4B7}" destId="{AB38DC37-8580-9046-AC6A-8D7C7BCAD286}" srcOrd="0" destOrd="0" presId="urn:microsoft.com/office/officeart/2005/8/layout/hierarchy3"/>
    <dgm:cxn modelId="{50B3658C-DA0D-0E41-9346-1F40355FA325}" type="presParOf" srcId="{AB38DC37-8580-9046-AC6A-8D7C7BCAD286}" destId="{B36BE114-732F-6842-9F06-65B1CE8FC19E}" srcOrd="0" destOrd="0" presId="urn:microsoft.com/office/officeart/2005/8/layout/hierarchy3"/>
    <dgm:cxn modelId="{5F5066AA-E6C1-3D41-B24D-63E238873E23}" type="presParOf" srcId="{B36BE114-732F-6842-9F06-65B1CE8FC19E}" destId="{2A974E5F-A0B1-4748-9FD8-C56BA7BCE268}" srcOrd="0" destOrd="0" presId="urn:microsoft.com/office/officeart/2005/8/layout/hierarchy3"/>
    <dgm:cxn modelId="{AE4ADDE2-27A8-6A44-B42B-7C18D9B4671B}" type="presParOf" srcId="{2A974E5F-A0B1-4748-9FD8-C56BA7BCE268}" destId="{17E08BF7-91D9-FE48-81B0-F6E832122FDE}" srcOrd="0" destOrd="0" presId="urn:microsoft.com/office/officeart/2005/8/layout/hierarchy3"/>
    <dgm:cxn modelId="{B82E61B9-8764-C54C-8D59-1E6BA9D54C9E}" type="presParOf" srcId="{2A974E5F-A0B1-4748-9FD8-C56BA7BCE268}" destId="{086E40F7-BDE4-3444-97B7-663E9327A50C}" srcOrd="1" destOrd="0" presId="urn:microsoft.com/office/officeart/2005/8/layout/hierarchy3"/>
    <dgm:cxn modelId="{0F31BFA2-8DA4-1846-9DBB-DC51A6391B55}" type="presParOf" srcId="{B36BE114-732F-6842-9F06-65B1CE8FC19E}" destId="{8B3B22F9-A742-404F-BA3F-82CB5357005B}"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97805F-272E-7F49-9898-5A5E876DDAB4}"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2A72A007-8D8D-D047-9957-A3693896A937}">
      <dgm:prSet phldrT="[Text]"/>
      <dgm:spPr>
        <a:solidFill>
          <a:schemeClr val="tx2"/>
        </a:solidFill>
      </dgm:spPr>
      <dgm:t>
        <a:bodyPr/>
        <a:lstStyle/>
        <a:p>
          <a:r>
            <a:rPr lang="en-US" dirty="0"/>
            <a:t>Cure SMA</a:t>
          </a:r>
        </a:p>
      </dgm:t>
    </dgm:pt>
    <dgm:pt modelId="{F0A417EE-D763-EF4D-A3B5-7317FEBE83BC}" type="parTrans" cxnId="{269B3D57-2486-B34A-B58B-70BBC6A54768}">
      <dgm:prSet/>
      <dgm:spPr/>
      <dgm:t>
        <a:bodyPr/>
        <a:lstStyle/>
        <a:p>
          <a:endParaRPr lang="en-US"/>
        </a:p>
      </dgm:t>
    </dgm:pt>
    <dgm:pt modelId="{308F9F45-0C89-BF4C-AC4E-F2BAA80E28A5}" type="sibTrans" cxnId="{269B3D57-2486-B34A-B58B-70BBC6A54768}">
      <dgm:prSet/>
      <dgm:spPr/>
      <dgm:t>
        <a:bodyPr/>
        <a:lstStyle/>
        <a:p>
          <a:endParaRPr lang="en-US"/>
        </a:p>
      </dgm:t>
    </dgm:pt>
    <dgm:pt modelId="{61EE0D1C-0D75-454D-9B28-D07CC2A2E68F}">
      <dgm:prSet phldrT="[Text]"/>
      <dgm:spPr/>
      <dgm:t>
        <a:bodyPr/>
        <a:lstStyle/>
        <a:p>
          <a:r>
            <a:rPr lang="en-US" dirty="0"/>
            <a:t>SPOT SMA</a:t>
          </a:r>
        </a:p>
      </dgm:t>
    </dgm:pt>
    <dgm:pt modelId="{9BD55B93-2514-CE4D-BFCC-E952F4B670CE}" type="parTrans" cxnId="{9E2B449D-D038-5548-AD95-C286A04D51C6}">
      <dgm:prSet/>
      <dgm:spPr/>
      <dgm:t>
        <a:bodyPr/>
        <a:lstStyle/>
        <a:p>
          <a:endParaRPr lang="en-US"/>
        </a:p>
      </dgm:t>
    </dgm:pt>
    <dgm:pt modelId="{2321BC63-2B1A-384A-833E-D31A3B4C4A11}" type="sibTrans" cxnId="{9E2B449D-D038-5548-AD95-C286A04D51C6}">
      <dgm:prSet/>
      <dgm:spPr/>
      <dgm:t>
        <a:bodyPr/>
        <a:lstStyle/>
        <a:p>
          <a:endParaRPr lang="en-US"/>
        </a:p>
      </dgm:t>
    </dgm:pt>
    <dgm:pt modelId="{73CE06B7-A9FD-9E46-9090-E2846085C8CD}">
      <dgm:prSet phldrT="[Text]"/>
      <dgm:spPr/>
      <dgm:t>
        <a:bodyPr/>
        <a:lstStyle/>
        <a:p>
          <a:r>
            <a:rPr lang="en-US" dirty="0"/>
            <a:t>Core</a:t>
          </a:r>
        </a:p>
      </dgm:t>
    </dgm:pt>
    <dgm:pt modelId="{A8E527AB-FE15-124C-922D-A05F8DB7F0EA}" type="parTrans" cxnId="{39B9A206-BCB0-8D4C-8BA1-7AE20897650E}">
      <dgm:prSet/>
      <dgm:spPr/>
      <dgm:t>
        <a:bodyPr/>
        <a:lstStyle/>
        <a:p>
          <a:endParaRPr lang="en-US"/>
        </a:p>
      </dgm:t>
    </dgm:pt>
    <dgm:pt modelId="{262B1728-C761-5747-9A68-973C9583A773}" type="sibTrans" cxnId="{39B9A206-BCB0-8D4C-8BA1-7AE20897650E}">
      <dgm:prSet/>
      <dgm:spPr/>
      <dgm:t>
        <a:bodyPr/>
        <a:lstStyle/>
        <a:p>
          <a:endParaRPr lang="en-US"/>
        </a:p>
      </dgm:t>
    </dgm:pt>
    <dgm:pt modelId="{232A1846-7A41-EB47-97CB-57AAF8CF93FB}">
      <dgm:prSet phldrT="[Text]"/>
      <dgm:spPr/>
      <dgm:t>
        <a:bodyPr/>
        <a:lstStyle/>
        <a:p>
          <a:r>
            <a:rPr lang="en-US" dirty="0"/>
            <a:t>LTFU-Cares</a:t>
          </a:r>
        </a:p>
      </dgm:t>
    </dgm:pt>
    <dgm:pt modelId="{5C5485A5-8300-D040-AE1D-367639D4E01F}" type="parTrans" cxnId="{A957D4F0-9EFF-3A45-A1A4-AD99C908CEEC}">
      <dgm:prSet/>
      <dgm:spPr/>
      <dgm:t>
        <a:bodyPr/>
        <a:lstStyle/>
        <a:p>
          <a:endParaRPr lang="en-US"/>
        </a:p>
      </dgm:t>
    </dgm:pt>
    <dgm:pt modelId="{4ABDD5AF-C2B7-B743-903C-1E471B2D740E}" type="sibTrans" cxnId="{A957D4F0-9EFF-3A45-A1A4-AD99C908CEEC}">
      <dgm:prSet/>
      <dgm:spPr/>
      <dgm:t>
        <a:bodyPr/>
        <a:lstStyle/>
        <a:p>
          <a:endParaRPr lang="en-US"/>
        </a:p>
      </dgm:t>
    </dgm:pt>
    <dgm:pt modelId="{99E387E0-A6E0-E44D-8A8C-6467B51C2CB4}" type="pres">
      <dgm:prSet presAssocID="{5397805F-272E-7F49-9898-5A5E876DDAB4}" presName="Name0" presStyleCnt="0">
        <dgm:presLayoutVars>
          <dgm:chMax val="4"/>
          <dgm:resizeHandles val="exact"/>
        </dgm:presLayoutVars>
      </dgm:prSet>
      <dgm:spPr/>
    </dgm:pt>
    <dgm:pt modelId="{6E46FE04-4082-E04D-8037-F0634CBC479F}" type="pres">
      <dgm:prSet presAssocID="{5397805F-272E-7F49-9898-5A5E876DDAB4}" presName="ellipse" presStyleLbl="trBgShp" presStyleIdx="0" presStyleCnt="1"/>
      <dgm:spPr/>
    </dgm:pt>
    <dgm:pt modelId="{BC4E1E7A-6CCE-F948-A953-5C453873B44F}" type="pres">
      <dgm:prSet presAssocID="{5397805F-272E-7F49-9898-5A5E876DDAB4}" presName="arrow1" presStyleLbl="fgShp" presStyleIdx="0" presStyleCnt="1"/>
      <dgm:spPr/>
    </dgm:pt>
    <dgm:pt modelId="{3AF3C89B-91C4-414C-B40C-DB09E27FECC1}" type="pres">
      <dgm:prSet presAssocID="{5397805F-272E-7F49-9898-5A5E876DDAB4}" presName="rectangle" presStyleLbl="revTx" presStyleIdx="0" presStyleCnt="1">
        <dgm:presLayoutVars>
          <dgm:bulletEnabled val="1"/>
        </dgm:presLayoutVars>
      </dgm:prSet>
      <dgm:spPr/>
    </dgm:pt>
    <dgm:pt modelId="{39D58D48-F73D-E24F-9A7E-34CC9C54956D}" type="pres">
      <dgm:prSet presAssocID="{61EE0D1C-0D75-454D-9B28-D07CC2A2E68F}" presName="item1" presStyleLbl="node1" presStyleIdx="0" presStyleCnt="3">
        <dgm:presLayoutVars>
          <dgm:bulletEnabled val="1"/>
        </dgm:presLayoutVars>
      </dgm:prSet>
      <dgm:spPr/>
    </dgm:pt>
    <dgm:pt modelId="{06142741-8139-3741-943F-149EB268330E}" type="pres">
      <dgm:prSet presAssocID="{73CE06B7-A9FD-9E46-9090-E2846085C8CD}" presName="item2" presStyleLbl="node1" presStyleIdx="1" presStyleCnt="3">
        <dgm:presLayoutVars>
          <dgm:bulletEnabled val="1"/>
        </dgm:presLayoutVars>
      </dgm:prSet>
      <dgm:spPr/>
    </dgm:pt>
    <dgm:pt modelId="{CC508C5F-BE9C-374A-8F22-DFE899D8BD74}" type="pres">
      <dgm:prSet presAssocID="{232A1846-7A41-EB47-97CB-57AAF8CF93FB}" presName="item3" presStyleLbl="node1" presStyleIdx="2" presStyleCnt="3">
        <dgm:presLayoutVars>
          <dgm:bulletEnabled val="1"/>
        </dgm:presLayoutVars>
      </dgm:prSet>
      <dgm:spPr/>
    </dgm:pt>
    <dgm:pt modelId="{288AD7DE-F361-114C-B100-12411F4FE5E1}" type="pres">
      <dgm:prSet presAssocID="{5397805F-272E-7F49-9898-5A5E876DDAB4}" presName="funnel" presStyleLbl="trAlignAcc1" presStyleIdx="0" presStyleCnt="1"/>
      <dgm:spPr/>
    </dgm:pt>
  </dgm:ptLst>
  <dgm:cxnLst>
    <dgm:cxn modelId="{39B9A206-BCB0-8D4C-8BA1-7AE20897650E}" srcId="{5397805F-272E-7F49-9898-5A5E876DDAB4}" destId="{73CE06B7-A9FD-9E46-9090-E2846085C8CD}" srcOrd="2" destOrd="0" parTransId="{A8E527AB-FE15-124C-922D-A05F8DB7F0EA}" sibTransId="{262B1728-C761-5747-9A68-973C9583A773}"/>
    <dgm:cxn modelId="{3B05760A-B637-E246-A810-0365746B2F1F}" type="presOf" srcId="{5397805F-272E-7F49-9898-5A5E876DDAB4}" destId="{99E387E0-A6E0-E44D-8A8C-6467B51C2CB4}" srcOrd="0" destOrd="0" presId="urn:microsoft.com/office/officeart/2005/8/layout/funnel1"/>
    <dgm:cxn modelId="{3F09B216-F5AB-0F4C-A7DB-9A60BD957685}" type="presOf" srcId="{232A1846-7A41-EB47-97CB-57AAF8CF93FB}" destId="{3AF3C89B-91C4-414C-B40C-DB09E27FECC1}" srcOrd="0" destOrd="0" presId="urn:microsoft.com/office/officeart/2005/8/layout/funnel1"/>
    <dgm:cxn modelId="{413FDB2C-5AC5-9F42-8B32-EB22EC0009E9}" type="presOf" srcId="{73CE06B7-A9FD-9E46-9090-E2846085C8CD}" destId="{39D58D48-F73D-E24F-9A7E-34CC9C54956D}" srcOrd="0" destOrd="0" presId="urn:microsoft.com/office/officeart/2005/8/layout/funnel1"/>
    <dgm:cxn modelId="{269B3D57-2486-B34A-B58B-70BBC6A54768}" srcId="{5397805F-272E-7F49-9898-5A5E876DDAB4}" destId="{2A72A007-8D8D-D047-9957-A3693896A937}" srcOrd="0" destOrd="0" parTransId="{F0A417EE-D763-EF4D-A3B5-7317FEBE83BC}" sibTransId="{308F9F45-0C89-BF4C-AC4E-F2BAA80E28A5}"/>
    <dgm:cxn modelId="{58231099-67A7-DD41-B5BC-9078265E491A}" type="presOf" srcId="{61EE0D1C-0D75-454D-9B28-D07CC2A2E68F}" destId="{06142741-8139-3741-943F-149EB268330E}" srcOrd="0" destOrd="0" presId="urn:microsoft.com/office/officeart/2005/8/layout/funnel1"/>
    <dgm:cxn modelId="{9E2B449D-D038-5548-AD95-C286A04D51C6}" srcId="{5397805F-272E-7F49-9898-5A5E876DDAB4}" destId="{61EE0D1C-0D75-454D-9B28-D07CC2A2E68F}" srcOrd="1" destOrd="0" parTransId="{9BD55B93-2514-CE4D-BFCC-E952F4B670CE}" sibTransId="{2321BC63-2B1A-384A-833E-D31A3B4C4A11}"/>
    <dgm:cxn modelId="{6B489BD4-09DB-DC48-8CF1-2FE38E19D90D}" type="presOf" srcId="{2A72A007-8D8D-D047-9957-A3693896A937}" destId="{CC508C5F-BE9C-374A-8F22-DFE899D8BD74}" srcOrd="0" destOrd="0" presId="urn:microsoft.com/office/officeart/2005/8/layout/funnel1"/>
    <dgm:cxn modelId="{A957D4F0-9EFF-3A45-A1A4-AD99C908CEEC}" srcId="{5397805F-272E-7F49-9898-5A5E876DDAB4}" destId="{232A1846-7A41-EB47-97CB-57AAF8CF93FB}" srcOrd="3" destOrd="0" parTransId="{5C5485A5-8300-D040-AE1D-367639D4E01F}" sibTransId="{4ABDD5AF-C2B7-B743-903C-1E471B2D740E}"/>
    <dgm:cxn modelId="{B1836FA1-C58E-1242-ACFA-7A8997730C67}" type="presParOf" srcId="{99E387E0-A6E0-E44D-8A8C-6467B51C2CB4}" destId="{6E46FE04-4082-E04D-8037-F0634CBC479F}" srcOrd="0" destOrd="0" presId="urn:microsoft.com/office/officeart/2005/8/layout/funnel1"/>
    <dgm:cxn modelId="{6B3642EC-F382-1142-BAA4-8D1DAFEFAEF1}" type="presParOf" srcId="{99E387E0-A6E0-E44D-8A8C-6467B51C2CB4}" destId="{BC4E1E7A-6CCE-F948-A953-5C453873B44F}" srcOrd="1" destOrd="0" presId="urn:microsoft.com/office/officeart/2005/8/layout/funnel1"/>
    <dgm:cxn modelId="{1F4F34D3-B58E-AC49-898F-9804F3324E03}" type="presParOf" srcId="{99E387E0-A6E0-E44D-8A8C-6467B51C2CB4}" destId="{3AF3C89B-91C4-414C-B40C-DB09E27FECC1}" srcOrd="2" destOrd="0" presId="urn:microsoft.com/office/officeart/2005/8/layout/funnel1"/>
    <dgm:cxn modelId="{329A11BC-CE61-A846-A3E9-3FF6A58F5F96}" type="presParOf" srcId="{99E387E0-A6E0-E44D-8A8C-6467B51C2CB4}" destId="{39D58D48-F73D-E24F-9A7E-34CC9C54956D}" srcOrd="3" destOrd="0" presId="urn:microsoft.com/office/officeart/2005/8/layout/funnel1"/>
    <dgm:cxn modelId="{FC6C2908-39C1-5342-9A52-9E670AAD23E6}" type="presParOf" srcId="{99E387E0-A6E0-E44D-8A8C-6467B51C2CB4}" destId="{06142741-8139-3741-943F-149EB268330E}" srcOrd="4" destOrd="0" presId="urn:microsoft.com/office/officeart/2005/8/layout/funnel1"/>
    <dgm:cxn modelId="{91DE7496-58D6-7C4F-A55F-A846A6E2B2C8}" type="presParOf" srcId="{99E387E0-A6E0-E44D-8A8C-6467B51C2CB4}" destId="{CC508C5F-BE9C-374A-8F22-DFE899D8BD74}" srcOrd="5" destOrd="0" presId="urn:microsoft.com/office/officeart/2005/8/layout/funnel1"/>
    <dgm:cxn modelId="{C5706C3F-30CC-E746-8790-72DDA257BAF1}" type="presParOf" srcId="{99E387E0-A6E0-E44D-8A8C-6467B51C2CB4}" destId="{288AD7DE-F361-114C-B100-12411F4FE5E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6CDB31-EE2D-7543-832A-332444CFA4B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A906D1C9-C36E-0F47-B772-99AAE818C224}">
      <dgm:prSet phldrT="[Text]"/>
      <dgm:spPr>
        <a:solidFill>
          <a:srgbClr val="4045BA"/>
        </a:solidFill>
      </dgm:spPr>
      <dgm:t>
        <a:bodyPr/>
        <a:lstStyle/>
        <a:p>
          <a:r>
            <a:rPr lang="en-US" dirty="0"/>
            <a:t>Levels</a:t>
          </a:r>
        </a:p>
      </dgm:t>
    </dgm:pt>
    <dgm:pt modelId="{7D64D6B3-94CD-E346-B761-7CBE20D7AE02}" type="parTrans" cxnId="{BAF80A70-B2FB-9544-9CDE-AB5984B8D0E9}">
      <dgm:prSet/>
      <dgm:spPr/>
      <dgm:t>
        <a:bodyPr/>
        <a:lstStyle/>
        <a:p>
          <a:endParaRPr lang="en-US"/>
        </a:p>
      </dgm:t>
    </dgm:pt>
    <dgm:pt modelId="{59067DD4-331D-9648-A6C8-FD5ECD479A6B}" type="sibTrans" cxnId="{BAF80A70-B2FB-9544-9CDE-AB5984B8D0E9}">
      <dgm:prSet/>
      <dgm:spPr/>
      <dgm:t>
        <a:bodyPr/>
        <a:lstStyle/>
        <a:p>
          <a:endParaRPr lang="en-US"/>
        </a:p>
      </dgm:t>
    </dgm:pt>
    <dgm:pt modelId="{E2B62A40-E6FB-DA47-96CA-11689AA22CC0}">
      <dgm:prSet phldrT="[Text]"/>
      <dgm:spPr/>
      <dgm:t>
        <a:bodyPr/>
        <a:lstStyle/>
        <a:p>
          <a:r>
            <a:rPr lang="en-US" dirty="0"/>
            <a:t>National</a:t>
          </a:r>
        </a:p>
      </dgm:t>
    </dgm:pt>
    <dgm:pt modelId="{CA643E74-CBB2-B241-95AE-5279A677F52A}" type="parTrans" cxnId="{D6E29CB9-2B3D-B04B-AF81-01E16E8960F8}">
      <dgm:prSet/>
      <dgm:spPr/>
      <dgm:t>
        <a:bodyPr/>
        <a:lstStyle/>
        <a:p>
          <a:endParaRPr lang="en-US"/>
        </a:p>
      </dgm:t>
    </dgm:pt>
    <dgm:pt modelId="{9367A38D-D53A-E340-91DC-AB7399FCAAE8}" type="sibTrans" cxnId="{D6E29CB9-2B3D-B04B-AF81-01E16E8960F8}">
      <dgm:prSet/>
      <dgm:spPr/>
      <dgm:t>
        <a:bodyPr/>
        <a:lstStyle/>
        <a:p>
          <a:endParaRPr lang="en-US"/>
        </a:p>
      </dgm:t>
    </dgm:pt>
    <dgm:pt modelId="{D732A024-B2E3-9647-90D2-5CF0104ED900}">
      <dgm:prSet phldrT="[Text]"/>
      <dgm:spPr/>
      <dgm:t>
        <a:bodyPr/>
        <a:lstStyle/>
        <a:p>
          <a:r>
            <a:rPr lang="en-US" dirty="0"/>
            <a:t>State</a:t>
          </a:r>
        </a:p>
      </dgm:t>
    </dgm:pt>
    <dgm:pt modelId="{CFE0DE03-A555-424D-8E13-7471392AB4CA}" type="parTrans" cxnId="{E808AB8E-82EA-5547-8005-888F3E4CFAB2}">
      <dgm:prSet/>
      <dgm:spPr/>
      <dgm:t>
        <a:bodyPr/>
        <a:lstStyle/>
        <a:p>
          <a:endParaRPr lang="en-US"/>
        </a:p>
      </dgm:t>
    </dgm:pt>
    <dgm:pt modelId="{C46C759B-E40F-4149-AB8F-5B7B21F97E34}" type="sibTrans" cxnId="{E808AB8E-82EA-5547-8005-888F3E4CFAB2}">
      <dgm:prSet/>
      <dgm:spPr/>
      <dgm:t>
        <a:bodyPr/>
        <a:lstStyle/>
        <a:p>
          <a:endParaRPr lang="en-US"/>
        </a:p>
      </dgm:t>
    </dgm:pt>
    <dgm:pt modelId="{E8BAFF21-A4FF-3A4A-9B6E-ACA46827F0B8}">
      <dgm:prSet phldrT="[Text]"/>
      <dgm:spPr/>
      <dgm:t>
        <a:bodyPr/>
        <a:lstStyle/>
        <a:p>
          <a:r>
            <a:rPr lang="en-US" dirty="0"/>
            <a:t>Community</a:t>
          </a:r>
        </a:p>
      </dgm:t>
    </dgm:pt>
    <dgm:pt modelId="{0DA75CC3-9812-F945-9F64-181D922021E1}" type="parTrans" cxnId="{B42C03F3-323A-014E-AC8F-B7DCA0E48BB3}">
      <dgm:prSet/>
      <dgm:spPr/>
      <dgm:t>
        <a:bodyPr/>
        <a:lstStyle/>
        <a:p>
          <a:endParaRPr lang="en-US"/>
        </a:p>
      </dgm:t>
    </dgm:pt>
    <dgm:pt modelId="{04C909E9-CE60-6741-9E1F-D603FEB068F3}" type="sibTrans" cxnId="{B42C03F3-323A-014E-AC8F-B7DCA0E48BB3}">
      <dgm:prSet/>
      <dgm:spPr/>
      <dgm:t>
        <a:bodyPr/>
        <a:lstStyle/>
        <a:p>
          <a:endParaRPr lang="en-US"/>
        </a:p>
      </dgm:t>
    </dgm:pt>
    <dgm:pt modelId="{CB950DC5-034E-D042-83A1-9E391C02F686}">
      <dgm:prSet phldrT="[Text]"/>
      <dgm:spPr/>
      <dgm:t>
        <a:bodyPr/>
        <a:lstStyle/>
        <a:p>
          <a:r>
            <a:rPr lang="en-US" dirty="0"/>
            <a:t>Clinic</a:t>
          </a:r>
        </a:p>
      </dgm:t>
    </dgm:pt>
    <dgm:pt modelId="{C2329601-2104-804B-B13A-83068EA1BEFA}" type="parTrans" cxnId="{DBB57717-29EF-B941-8818-53D71EC4783A}">
      <dgm:prSet/>
      <dgm:spPr/>
      <dgm:t>
        <a:bodyPr/>
        <a:lstStyle/>
        <a:p>
          <a:endParaRPr lang="en-US"/>
        </a:p>
      </dgm:t>
    </dgm:pt>
    <dgm:pt modelId="{8FDE3B9C-3067-B247-AD1A-CB45691EBA02}" type="sibTrans" cxnId="{DBB57717-29EF-B941-8818-53D71EC4783A}">
      <dgm:prSet/>
      <dgm:spPr/>
      <dgm:t>
        <a:bodyPr/>
        <a:lstStyle/>
        <a:p>
          <a:endParaRPr lang="en-US"/>
        </a:p>
      </dgm:t>
    </dgm:pt>
    <dgm:pt modelId="{711484C7-F700-634D-8C18-E992B3B1C4B0}">
      <dgm:prSet phldrT="[Text]"/>
      <dgm:spPr/>
      <dgm:t>
        <a:bodyPr/>
        <a:lstStyle/>
        <a:p>
          <a:r>
            <a:rPr lang="en-US" dirty="0"/>
            <a:t>Family</a:t>
          </a:r>
        </a:p>
      </dgm:t>
    </dgm:pt>
    <dgm:pt modelId="{3011548F-F6A6-7041-B60D-A179B1AB923F}" type="parTrans" cxnId="{EC8F0B8D-1711-D344-8E2A-00A6930B6CC6}">
      <dgm:prSet/>
      <dgm:spPr/>
      <dgm:t>
        <a:bodyPr/>
        <a:lstStyle/>
        <a:p>
          <a:endParaRPr lang="en-US"/>
        </a:p>
      </dgm:t>
    </dgm:pt>
    <dgm:pt modelId="{71B86D35-0232-AF41-B7F6-5E1F64E63EEC}" type="sibTrans" cxnId="{EC8F0B8D-1711-D344-8E2A-00A6930B6CC6}">
      <dgm:prSet/>
      <dgm:spPr/>
      <dgm:t>
        <a:bodyPr/>
        <a:lstStyle/>
        <a:p>
          <a:endParaRPr lang="en-US"/>
        </a:p>
      </dgm:t>
    </dgm:pt>
    <dgm:pt modelId="{5A7BACBB-E16E-0843-A00C-84E6CF8EC9A4}">
      <dgm:prSet phldrT="[Text]"/>
      <dgm:spPr>
        <a:solidFill>
          <a:srgbClr val="4045BA"/>
        </a:solidFill>
      </dgm:spPr>
      <dgm:t>
        <a:bodyPr/>
        <a:lstStyle/>
        <a:p>
          <a:r>
            <a:rPr lang="en-US" dirty="0"/>
            <a:t>Population</a:t>
          </a:r>
        </a:p>
      </dgm:t>
    </dgm:pt>
    <dgm:pt modelId="{243D1B94-F372-804D-872D-ACD6C1A0B00C}" type="parTrans" cxnId="{980EF36F-7E04-CC4F-B47F-1385C8919B4B}">
      <dgm:prSet/>
      <dgm:spPr/>
      <dgm:t>
        <a:bodyPr/>
        <a:lstStyle/>
        <a:p>
          <a:endParaRPr lang="en-US"/>
        </a:p>
      </dgm:t>
    </dgm:pt>
    <dgm:pt modelId="{5C77B0FF-692C-5649-B7B5-29FE6EDE1DA7}" type="sibTrans" cxnId="{980EF36F-7E04-CC4F-B47F-1385C8919B4B}">
      <dgm:prSet/>
      <dgm:spPr/>
      <dgm:t>
        <a:bodyPr/>
        <a:lstStyle/>
        <a:p>
          <a:endParaRPr lang="en-US"/>
        </a:p>
      </dgm:t>
    </dgm:pt>
    <dgm:pt modelId="{355A84F2-952A-7644-A2B0-3199A068082C}">
      <dgm:prSet phldrT="[Text]"/>
      <dgm:spPr/>
      <dgm:t>
        <a:bodyPr/>
        <a:lstStyle/>
        <a:p>
          <a:r>
            <a:rPr lang="en-US" dirty="0"/>
            <a:t>Aggregate</a:t>
          </a:r>
        </a:p>
      </dgm:t>
    </dgm:pt>
    <dgm:pt modelId="{FA4F524B-168B-3543-B05E-D89B2B867476}" type="parTrans" cxnId="{807B4D58-F8BB-E14D-98B0-EC5F5FAD288C}">
      <dgm:prSet/>
      <dgm:spPr/>
      <dgm:t>
        <a:bodyPr/>
        <a:lstStyle/>
        <a:p>
          <a:endParaRPr lang="en-US"/>
        </a:p>
      </dgm:t>
    </dgm:pt>
    <dgm:pt modelId="{E076962E-7371-644D-8BD8-C72A7375EA80}" type="sibTrans" cxnId="{807B4D58-F8BB-E14D-98B0-EC5F5FAD288C}">
      <dgm:prSet/>
      <dgm:spPr/>
      <dgm:t>
        <a:bodyPr/>
        <a:lstStyle/>
        <a:p>
          <a:endParaRPr lang="en-US"/>
        </a:p>
      </dgm:t>
    </dgm:pt>
    <dgm:pt modelId="{1CCBB46B-BB8B-A14D-B46B-DA97065AFA74}">
      <dgm:prSet phldrT="[Text]"/>
      <dgm:spPr/>
      <dgm:t>
        <a:bodyPr/>
        <a:lstStyle/>
        <a:p>
          <a:r>
            <a:rPr lang="en-US" dirty="0"/>
            <a:t>Disease-specific</a:t>
          </a:r>
        </a:p>
      </dgm:t>
    </dgm:pt>
    <dgm:pt modelId="{19F43952-D1B0-314F-9930-BD720E4981CD}" type="parTrans" cxnId="{21E2675B-FE5D-6F45-8D2B-62299236A65D}">
      <dgm:prSet/>
      <dgm:spPr/>
      <dgm:t>
        <a:bodyPr/>
        <a:lstStyle/>
        <a:p>
          <a:endParaRPr lang="en-US"/>
        </a:p>
      </dgm:t>
    </dgm:pt>
    <dgm:pt modelId="{175209BE-B8EC-D142-8DBA-F67F388A8EF3}" type="sibTrans" cxnId="{21E2675B-FE5D-6F45-8D2B-62299236A65D}">
      <dgm:prSet/>
      <dgm:spPr/>
      <dgm:t>
        <a:bodyPr/>
        <a:lstStyle/>
        <a:p>
          <a:endParaRPr lang="en-US"/>
        </a:p>
      </dgm:t>
    </dgm:pt>
    <dgm:pt modelId="{33210AE4-0052-1040-B760-69C64FF7D95F}">
      <dgm:prSet phldrT="[Text]"/>
      <dgm:spPr/>
      <dgm:t>
        <a:bodyPr/>
        <a:lstStyle/>
        <a:p>
          <a:r>
            <a:rPr lang="en-US" dirty="0"/>
            <a:t>Community-specific</a:t>
          </a:r>
        </a:p>
      </dgm:t>
    </dgm:pt>
    <dgm:pt modelId="{E6BFA696-022F-6845-90B1-44C697E7B10A}" type="parTrans" cxnId="{C677AC7B-5D2C-A24E-9A44-12A69870F4AD}">
      <dgm:prSet/>
      <dgm:spPr/>
      <dgm:t>
        <a:bodyPr/>
        <a:lstStyle/>
        <a:p>
          <a:endParaRPr lang="en-US"/>
        </a:p>
      </dgm:t>
    </dgm:pt>
    <dgm:pt modelId="{F9E3DF9F-F6AE-C643-AE67-7706783C46EB}" type="sibTrans" cxnId="{C677AC7B-5D2C-A24E-9A44-12A69870F4AD}">
      <dgm:prSet/>
      <dgm:spPr/>
      <dgm:t>
        <a:bodyPr/>
        <a:lstStyle/>
        <a:p>
          <a:endParaRPr lang="en-US"/>
        </a:p>
      </dgm:t>
    </dgm:pt>
    <dgm:pt modelId="{CFA93CAC-948C-EE40-8A8F-71C303E82E19}">
      <dgm:prSet phldrT="[Text]"/>
      <dgm:spPr/>
      <dgm:t>
        <a:bodyPr/>
        <a:lstStyle/>
        <a:p>
          <a:r>
            <a:rPr lang="en-US" dirty="0"/>
            <a:t>Individual</a:t>
          </a:r>
        </a:p>
      </dgm:t>
    </dgm:pt>
    <dgm:pt modelId="{CCF18596-68E4-6148-B69A-68822F73B38B}" type="parTrans" cxnId="{8E398C56-5018-7444-9048-22818009B63E}">
      <dgm:prSet/>
      <dgm:spPr/>
      <dgm:t>
        <a:bodyPr/>
        <a:lstStyle/>
        <a:p>
          <a:endParaRPr lang="en-US"/>
        </a:p>
      </dgm:t>
    </dgm:pt>
    <dgm:pt modelId="{D136A140-8AA6-8D42-BEBC-3D2F59A01C5A}" type="sibTrans" cxnId="{8E398C56-5018-7444-9048-22818009B63E}">
      <dgm:prSet/>
      <dgm:spPr/>
      <dgm:t>
        <a:bodyPr/>
        <a:lstStyle/>
        <a:p>
          <a:endParaRPr lang="en-US"/>
        </a:p>
      </dgm:t>
    </dgm:pt>
    <dgm:pt modelId="{904AF016-E78B-5F48-8AEB-139E2BE5DAA4}">
      <dgm:prSet phldrT="[Text]"/>
      <dgm:spPr>
        <a:solidFill>
          <a:srgbClr val="4045BA"/>
        </a:solidFill>
      </dgm:spPr>
      <dgm:t>
        <a:bodyPr/>
        <a:lstStyle/>
        <a:p>
          <a:r>
            <a:rPr lang="en-US" dirty="0"/>
            <a:t>Users</a:t>
          </a:r>
        </a:p>
      </dgm:t>
    </dgm:pt>
    <dgm:pt modelId="{A43E8C9F-C25C-3A40-861F-8AC6C539C5AA}" type="parTrans" cxnId="{F3FFD5F6-4A1F-8F41-91C0-4A2EC6180F5D}">
      <dgm:prSet/>
      <dgm:spPr/>
      <dgm:t>
        <a:bodyPr/>
        <a:lstStyle/>
        <a:p>
          <a:endParaRPr lang="en-US"/>
        </a:p>
      </dgm:t>
    </dgm:pt>
    <dgm:pt modelId="{C4BE3E51-DBEB-0C40-8E88-EBC8803759C6}" type="sibTrans" cxnId="{F3FFD5F6-4A1F-8F41-91C0-4A2EC6180F5D}">
      <dgm:prSet/>
      <dgm:spPr/>
      <dgm:t>
        <a:bodyPr/>
        <a:lstStyle/>
        <a:p>
          <a:endParaRPr lang="en-US"/>
        </a:p>
      </dgm:t>
    </dgm:pt>
    <dgm:pt modelId="{ED894A24-1C07-C34F-AFC2-01E8220752C2}">
      <dgm:prSet phldrT="[Text]"/>
      <dgm:spPr/>
      <dgm:t>
        <a:bodyPr/>
        <a:lstStyle/>
        <a:p>
          <a:r>
            <a:rPr lang="en-US" dirty="0"/>
            <a:t>Patient</a:t>
          </a:r>
        </a:p>
      </dgm:t>
    </dgm:pt>
    <dgm:pt modelId="{6E3AB557-F511-104C-B704-252024D759E2}" type="parTrans" cxnId="{7F3B2B80-5C6F-1D4F-BDD3-887DCAF35DAE}">
      <dgm:prSet/>
      <dgm:spPr/>
      <dgm:t>
        <a:bodyPr/>
        <a:lstStyle/>
        <a:p>
          <a:endParaRPr lang="en-US"/>
        </a:p>
      </dgm:t>
    </dgm:pt>
    <dgm:pt modelId="{EB5544D5-7A30-4047-B75C-64A05ABBCB2E}" type="sibTrans" cxnId="{7F3B2B80-5C6F-1D4F-BDD3-887DCAF35DAE}">
      <dgm:prSet/>
      <dgm:spPr/>
      <dgm:t>
        <a:bodyPr/>
        <a:lstStyle/>
        <a:p>
          <a:endParaRPr lang="en-US"/>
        </a:p>
      </dgm:t>
    </dgm:pt>
    <dgm:pt modelId="{1918A822-C5F3-D445-BD93-0F160FF55EFD}">
      <dgm:prSet phldrT="[Text]"/>
      <dgm:spPr/>
      <dgm:t>
        <a:bodyPr/>
        <a:lstStyle/>
        <a:p>
          <a:r>
            <a:rPr lang="en-US" dirty="0"/>
            <a:t>Family</a:t>
          </a:r>
        </a:p>
      </dgm:t>
    </dgm:pt>
    <dgm:pt modelId="{83E732EA-9E3C-0842-88CB-342AC3D06910}" type="parTrans" cxnId="{C3B9C0B2-1629-184B-9B3B-828578DDB9E1}">
      <dgm:prSet/>
      <dgm:spPr/>
      <dgm:t>
        <a:bodyPr/>
        <a:lstStyle/>
        <a:p>
          <a:endParaRPr lang="en-US"/>
        </a:p>
      </dgm:t>
    </dgm:pt>
    <dgm:pt modelId="{09424D53-0621-2246-BCB4-39CC72E2BB05}" type="sibTrans" cxnId="{C3B9C0B2-1629-184B-9B3B-828578DDB9E1}">
      <dgm:prSet/>
      <dgm:spPr/>
      <dgm:t>
        <a:bodyPr/>
        <a:lstStyle/>
        <a:p>
          <a:endParaRPr lang="en-US"/>
        </a:p>
      </dgm:t>
    </dgm:pt>
    <dgm:pt modelId="{1B35C5BA-0556-904C-9F2C-B32944BBA6C5}">
      <dgm:prSet phldrT="[Text]"/>
      <dgm:spPr/>
      <dgm:t>
        <a:bodyPr/>
        <a:lstStyle/>
        <a:p>
          <a:r>
            <a:rPr lang="en-US" dirty="0"/>
            <a:t>Clinician</a:t>
          </a:r>
        </a:p>
      </dgm:t>
    </dgm:pt>
    <dgm:pt modelId="{86DEC3A0-0137-BD4A-845E-9874D831B94C}" type="parTrans" cxnId="{07957759-5DBF-7841-964D-8D0D3376D5D7}">
      <dgm:prSet/>
      <dgm:spPr/>
      <dgm:t>
        <a:bodyPr/>
        <a:lstStyle/>
        <a:p>
          <a:endParaRPr lang="en-US"/>
        </a:p>
      </dgm:t>
    </dgm:pt>
    <dgm:pt modelId="{025DC1E7-A193-4E48-AE5D-CE6681A69909}" type="sibTrans" cxnId="{07957759-5DBF-7841-964D-8D0D3376D5D7}">
      <dgm:prSet/>
      <dgm:spPr/>
      <dgm:t>
        <a:bodyPr/>
        <a:lstStyle/>
        <a:p>
          <a:endParaRPr lang="en-US"/>
        </a:p>
      </dgm:t>
    </dgm:pt>
    <dgm:pt modelId="{3817CCFA-3CA2-DC42-9193-3614A15F0652}">
      <dgm:prSet phldrT="[Text]"/>
      <dgm:spPr/>
      <dgm:t>
        <a:bodyPr/>
        <a:lstStyle/>
        <a:p>
          <a:r>
            <a:rPr lang="en-US" dirty="0"/>
            <a:t>State</a:t>
          </a:r>
        </a:p>
      </dgm:t>
    </dgm:pt>
    <dgm:pt modelId="{EB34F0F2-E87A-DC40-976C-4A4859C036B6}" type="parTrans" cxnId="{C767990F-6BBB-EA47-8ADB-51A574472E2F}">
      <dgm:prSet/>
      <dgm:spPr/>
      <dgm:t>
        <a:bodyPr/>
        <a:lstStyle/>
        <a:p>
          <a:endParaRPr lang="en-US"/>
        </a:p>
      </dgm:t>
    </dgm:pt>
    <dgm:pt modelId="{022399D8-C371-694E-9F5F-81684F21851F}" type="sibTrans" cxnId="{C767990F-6BBB-EA47-8ADB-51A574472E2F}">
      <dgm:prSet/>
      <dgm:spPr/>
      <dgm:t>
        <a:bodyPr/>
        <a:lstStyle/>
        <a:p>
          <a:endParaRPr lang="en-US"/>
        </a:p>
      </dgm:t>
    </dgm:pt>
    <dgm:pt modelId="{AB38DC37-8580-9046-AC6A-8D7C7BCAD286}" type="pres">
      <dgm:prSet presAssocID="{266CDB31-EE2D-7543-832A-332444CFA4B7}" presName="diagram" presStyleCnt="0">
        <dgm:presLayoutVars>
          <dgm:chPref val="1"/>
          <dgm:dir/>
          <dgm:animOne val="branch"/>
          <dgm:animLvl val="lvl"/>
          <dgm:resizeHandles/>
        </dgm:presLayoutVars>
      </dgm:prSet>
      <dgm:spPr/>
    </dgm:pt>
    <dgm:pt modelId="{56C58DC3-A040-5B4D-8F51-B6F8BB350CFF}" type="pres">
      <dgm:prSet presAssocID="{A906D1C9-C36E-0F47-B772-99AAE818C224}" presName="root" presStyleCnt="0"/>
      <dgm:spPr/>
    </dgm:pt>
    <dgm:pt modelId="{3A7E1CBE-17C2-7341-8BE6-6CD6C6F28C4C}" type="pres">
      <dgm:prSet presAssocID="{A906D1C9-C36E-0F47-B772-99AAE818C224}" presName="rootComposite" presStyleCnt="0"/>
      <dgm:spPr/>
    </dgm:pt>
    <dgm:pt modelId="{E1CC499B-BAB0-7B48-9E8D-6CF327B2F996}" type="pres">
      <dgm:prSet presAssocID="{A906D1C9-C36E-0F47-B772-99AAE818C224}" presName="rootText" presStyleLbl="node1" presStyleIdx="0" presStyleCnt="3"/>
      <dgm:spPr/>
    </dgm:pt>
    <dgm:pt modelId="{2E22859E-12CF-E542-A4CF-9EBE644CFD63}" type="pres">
      <dgm:prSet presAssocID="{A906D1C9-C36E-0F47-B772-99AAE818C224}" presName="rootConnector" presStyleLbl="node1" presStyleIdx="0" presStyleCnt="3"/>
      <dgm:spPr/>
    </dgm:pt>
    <dgm:pt modelId="{29110D7B-D7E6-0F41-9ACC-CF2ADA1E66AA}" type="pres">
      <dgm:prSet presAssocID="{A906D1C9-C36E-0F47-B772-99AAE818C224}" presName="childShape" presStyleCnt="0"/>
      <dgm:spPr/>
    </dgm:pt>
    <dgm:pt modelId="{9D0A5059-2006-FD4E-A787-7B15493985B5}" type="pres">
      <dgm:prSet presAssocID="{CA643E74-CBB2-B241-95AE-5279A677F52A}" presName="Name13" presStyleLbl="parChTrans1D2" presStyleIdx="0" presStyleCnt="13"/>
      <dgm:spPr/>
    </dgm:pt>
    <dgm:pt modelId="{8F774621-B771-2645-972D-D7AAF9B5B13C}" type="pres">
      <dgm:prSet presAssocID="{E2B62A40-E6FB-DA47-96CA-11689AA22CC0}" presName="childText" presStyleLbl="bgAcc1" presStyleIdx="0" presStyleCnt="13">
        <dgm:presLayoutVars>
          <dgm:bulletEnabled val="1"/>
        </dgm:presLayoutVars>
      </dgm:prSet>
      <dgm:spPr/>
    </dgm:pt>
    <dgm:pt modelId="{9DB72D0A-918C-9545-9439-7650E044EFA9}" type="pres">
      <dgm:prSet presAssocID="{CFE0DE03-A555-424D-8E13-7471392AB4CA}" presName="Name13" presStyleLbl="parChTrans1D2" presStyleIdx="1" presStyleCnt="13"/>
      <dgm:spPr/>
    </dgm:pt>
    <dgm:pt modelId="{640F124D-C36F-0C41-B644-82CC113204D1}" type="pres">
      <dgm:prSet presAssocID="{D732A024-B2E3-9647-90D2-5CF0104ED900}" presName="childText" presStyleLbl="bgAcc1" presStyleIdx="1" presStyleCnt="13">
        <dgm:presLayoutVars>
          <dgm:bulletEnabled val="1"/>
        </dgm:presLayoutVars>
      </dgm:prSet>
      <dgm:spPr/>
    </dgm:pt>
    <dgm:pt modelId="{0E410A69-D695-8D4E-BD2F-E1D8F16DBFD9}" type="pres">
      <dgm:prSet presAssocID="{0DA75CC3-9812-F945-9F64-181D922021E1}" presName="Name13" presStyleLbl="parChTrans1D2" presStyleIdx="2" presStyleCnt="13"/>
      <dgm:spPr/>
    </dgm:pt>
    <dgm:pt modelId="{EABAA57F-9618-1241-8804-6395B85B26E2}" type="pres">
      <dgm:prSet presAssocID="{E8BAFF21-A4FF-3A4A-9B6E-ACA46827F0B8}" presName="childText" presStyleLbl="bgAcc1" presStyleIdx="2" presStyleCnt="13">
        <dgm:presLayoutVars>
          <dgm:bulletEnabled val="1"/>
        </dgm:presLayoutVars>
      </dgm:prSet>
      <dgm:spPr/>
    </dgm:pt>
    <dgm:pt modelId="{20573AC4-915E-BA40-B407-E9CE1C992D3E}" type="pres">
      <dgm:prSet presAssocID="{C2329601-2104-804B-B13A-83068EA1BEFA}" presName="Name13" presStyleLbl="parChTrans1D2" presStyleIdx="3" presStyleCnt="13"/>
      <dgm:spPr/>
    </dgm:pt>
    <dgm:pt modelId="{9F58898B-FDDD-0D4F-8CCF-8F870AB3C96E}" type="pres">
      <dgm:prSet presAssocID="{CB950DC5-034E-D042-83A1-9E391C02F686}" presName="childText" presStyleLbl="bgAcc1" presStyleIdx="3" presStyleCnt="13">
        <dgm:presLayoutVars>
          <dgm:bulletEnabled val="1"/>
        </dgm:presLayoutVars>
      </dgm:prSet>
      <dgm:spPr/>
    </dgm:pt>
    <dgm:pt modelId="{08B3EB04-7DD6-9D47-AF92-57170B8E240E}" type="pres">
      <dgm:prSet presAssocID="{3011548F-F6A6-7041-B60D-A179B1AB923F}" presName="Name13" presStyleLbl="parChTrans1D2" presStyleIdx="4" presStyleCnt="13"/>
      <dgm:spPr/>
    </dgm:pt>
    <dgm:pt modelId="{FCD69F62-FF1A-4D45-95BF-A5A39869A2FD}" type="pres">
      <dgm:prSet presAssocID="{711484C7-F700-634D-8C18-E992B3B1C4B0}" presName="childText" presStyleLbl="bgAcc1" presStyleIdx="4" presStyleCnt="13">
        <dgm:presLayoutVars>
          <dgm:bulletEnabled val="1"/>
        </dgm:presLayoutVars>
      </dgm:prSet>
      <dgm:spPr/>
    </dgm:pt>
    <dgm:pt modelId="{46AA9F67-CE5E-7044-B8F0-981E8D9A5E09}" type="pres">
      <dgm:prSet presAssocID="{5A7BACBB-E16E-0843-A00C-84E6CF8EC9A4}" presName="root" presStyleCnt="0"/>
      <dgm:spPr/>
    </dgm:pt>
    <dgm:pt modelId="{806A5975-A8C1-F748-B2F0-B1F66FDEE77A}" type="pres">
      <dgm:prSet presAssocID="{5A7BACBB-E16E-0843-A00C-84E6CF8EC9A4}" presName="rootComposite" presStyleCnt="0"/>
      <dgm:spPr/>
    </dgm:pt>
    <dgm:pt modelId="{105D5E38-CC83-7E4E-8D3C-42A34BB35C06}" type="pres">
      <dgm:prSet presAssocID="{5A7BACBB-E16E-0843-A00C-84E6CF8EC9A4}" presName="rootText" presStyleLbl="node1" presStyleIdx="1" presStyleCnt="3"/>
      <dgm:spPr/>
    </dgm:pt>
    <dgm:pt modelId="{25E851CD-39B5-B449-8EA5-6CF79472E388}" type="pres">
      <dgm:prSet presAssocID="{5A7BACBB-E16E-0843-A00C-84E6CF8EC9A4}" presName="rootConnector" presStyleLbl="node1" presStyleIdx="1" presStyleCnt="3"/>
      <dgm:spPr/>
    </dgm:pt>
    <dgm:pt modelId="{1190D6FA-4A76-3B4E-88C4-DF66187A753F}" type="pres">
      <dgm:prSet presAssocID="{5A7BACBB-E16E-0843-A00C-84E6CF8EC9A4}" presName="childShape" presStyleCnt="0"/>
      <dgm:spPr/>
    </dgm:pt>
    <dgm:pt modelId="{82A231AB-0FEE-8445-A086-384A38F7D782}" type="pres">
      <dgm:prSet presAssocID="{FA4F524B-168B-3543-B05E-D89B2B867476}" presName="Name13" presStyleLbl="parChTrans1D2" presStyleIdx="5" presStyleCnt="13"/>
      <dgm:spPr/>
    </dgm:pt>
    <dgm:pt modelId="{70B59060-690A-174D-A8C8-64CB449D0B24}" type="pres">
      <dgm:prSet presAssocID="{355A84F2-952A-7644-A2B0-3199A068082C}" presName="childText" presStyleLbl="bgAcc1" presStyleIdx="5" presStyleCnt="13">
        <dgm:presLayoutVars>
          <dgm:bulletEnabled val="1"/>
        </dgm:presLayoutVars>
      </dgm:prSet>
      <dgm:spPr/>
    </dgm:pt>
    <dgm:pt modelId="{E1873E2F-3643-E147-B120-6E9C57EEF8AB}" type="pres">
      <dgm:prSet presAssocID="{19F43952-D1B0-314F-9930-BD720E4981CD}" presName="Name13" presStyleLbl="parChTrans1D2" presStyleIdx="6" presStyleCnt="13"/>
      <dgm:spPr/>
    </dgm:pt>
    <dgm:pt modelId="{C7613A66-C3E3-E54C-8534-E5AB7329C555}" type="pres">
      <dgm:prSet presAssocID="{1CCBB46B-BB8B-A14D-B46B-DA97065AFA74}" presName="childText" presStyleLbl="bgAcc1" presStyleIdx="6" presStyleCnt="13">
        <dgm:presLayoutVars>
          <dgm:bulletEnabled val="1"/>
        </dgm:presLayoutVars>
      </dgm:prSet>
      <dgm:spPr/>
    </dgm:pt>
    <dgm:pt modelId="{3A2E94E3-08D2-8C49-BA47-F20613B46387}" type="pres">
      <dgm:prSet presAssocID="{E6BFA696-022F-6845-90B1-44C697E7B10A}" presName="Name13" presStyleLbl="parChTrans1D2" presStyleIdx="7" presStyleCnt="13"/>
      <dgm:spPr/>
    </dgm:pt>
    <dgm:pt modelId="{ABAD3A14-5196-C54D-92D2-E3BDB6A94150}" type="pres">
      <dgm:prSet presAssocID="{33210AE4-0052-1040-B760-69C64FF7D95F}" presName="childText" presStyleLbl="bgAcc1" presStyleIdx="7" presStyleCnt="13">
        <dgm:presLayoutVars>
          <dgm:bulletEnabled val="1"/>
        </dgm:presLayoutVars>
      </dgm:prSet>
      <dgm:spPr/>
    </dgm:pt>
    <dgm:pt modelId="{7AD39050-DB8F-E148-9B26-FD13AF4F779D}" type="pres">
      <dgm:prSet presAssocID="{CCF18596-68E4-6148-B69A-68822F73B38B}" presName="Name13" presStyleLbl="parChTrans1D2" presStyleIdx="8" presStyleCnt="13"/>
      <dgm:spPr/>
    </dgm:pt>
    <dgm:pt modelId="{5930A057-54E7-3242-A359-CB30B4D32E96}" type="pres">
      <dgm:prSet presAssocID="{CFA93CAC-948C-EE40-8A8F-71C303E82E19}" presName="childText" presStyleLbl="bgAcc1" presStyleIdx="8" presStyleCnt="13">
        <dgm:presLayoutVars>
          <dgm:bulletEnabled val="1"/>
        </dgm:presLayoutVars>
      </dgm:prSet>
      <dgm:spPr/>
    </dgm:pt>
    <dgm:pt modelId="{AC688A97-ACAF-364B-80FD-CD15F0140746}" type="pres">
      <dgm:prSet presAssocID="{904AF016-E78B-5F48-8AEB-139E2BE5DAA4}" presName="root" presStyleCnt="0"/>
      <dgm:spPr/>
    </dgm:pt>
    <dgm:pt modelId="{2B37E709-D3DC-9747-928A-0D16CBFF35B8}" type="pres">
      <dgm:prSet presAssocID="{904AF016-E78B-5F48-8AEB-139E2BE5DAA4}" presName="rootComposite" presStyleCnt="0"/>
      <dgm:spPr/>
    </dgm:pt>
    <dgm:pt modelId="{E7E079F4-7AEC-5547-BD8B-4E75FB69EE79}" type="pres">
      <dgm:prSet presAssocID="{904AF016-E78B-5F48-8AEB-139E2BE5DAA4}" presName="rootText" presStyleLbl="node1" presStyleIdx="2" presStyleCnt="3"/>
      <dgm:spPr/>
    </dgm:pt>
    <dgm:pt modelId="{E42B5ECF-EEF0-5846-BBC3-3C6BD6F380F9}" type="pres">
      <dgm:prSet presAssocID="{904AF016-E78B-5F48-8AEB-139E2BE5DAA4}" presName="rootConnector" presStyleLbl="node1" presStyleIdx="2" presStyleCnt="3"/>
      <dgm:spPr/>
    </dgm:pt>
    <dgm:pt modelId="{DE1409C3-8C13-F44E-B374-1C82EDCA2A84}" type="pres">
      <dgm:prSet presAssocID="{904AF016-E78B-5F48-8AEB-139E2BE5DAA4}" presName="childShape" presStyleCnt="0"/>
      <dgm:spPr/>
    </dgm:pt>
    <dgm:pt modelId="{22D4C439-21AB-8F49-A3B5-3A16DB59B944}" type="pres">
      <dgm:prSet presAssocID="{6E3AB557-F511-104C-B704-252024D759E2}" presName="Name13" presStyleLbl="parChTrans1D2" presStyleIdx="9" presStyleCnt="13"/>
      <dgm:spPr/>
    </dgm:pt>
    <dgm:pt modelId="{AEDADCFF-684B-5C4A-8A2C-906D7F2DD7DB}" type="pres">
      <dgm:prSet presAssocID="{ED894A24-1C07-C34F-AFC2-01E8220752C2}" presName="childText" presStyleLbl="bgAcc1" presStyleIdx="9" presStyleCnt="13">
        <dgm:presLayoutVars>
          <dgm:bulletEnabled val="1"/>
        </dgm:presLayoutVars>
      </dgm:prSet>
      <dgm:spPr/>
    </dgm:pt>
    <dgm:pt modelId="{7F0CC85B-206E-8B49-B2FA-FF595C4B3580}" type="pres">
      <dgm:prSet presAssocID="{83E732EA-9E3C-0842-88CB-342AC3D06910}" presName="Name13" presStyleLbl="parChTrans1D2" presStyleIdx="10" presStyleCnt="13"/>
      <dgm:spPr/>
    </dgm:pt>
    <dgm:pt modelId="{62E065BF-75D8-AE43-AD68-105A471D1CAE}" type="pres">
      <dgm:prSet presAssocID="{1918A822-C5F3-D445-BD93-0F160FF55EFD}" presName="childText" presStyleLbl="bgAcc1" presStyleIdx="10" presStyleCnt="13">
        <dgm:presLayoutVars>
          <dgm:bulletEnabled val="1"/>
        </dgm:presLayoutVars>
      </dgm:prSet>
      <dgm:spPr/>
    </dgm:pt>
    <dgm:pt modelId="{C0B7AC01-9FBF-F244-B627-7E2B45AE9E8B}" type="pres">
      <dgm:prSet presAssocID="{86DEC3A0-0137-BD4A-845E-9874D831B94C}" presName="Name13" presStyleLbl="parChTrans1D2" presStyleIdx="11" presStyleCnt="13"/>
      <dgm:spPr/>
    </dgm:pt>
    <dgm:pt modelId="{F1EA288B-66AD-9E4D-A0F8-509D8B20D22C}" type="pres">
      <dgm:prSet presAssocID="{1B35C5BA-0556-904C-9F2C-B32944BBA6C5}" presName="childText" presStyleLbl="bgAcc1" presStyleIdx="11" presStyleCnt="13">
        <dgm:presLayoutVars>
          <dgm:bulletEnabled val="1"/>
        </dgm:presLayoutVars>
      </dgm:prSet>
      <dgm:spPr/>
    </dgm:pt>
    <dgm:pt modelId="{0BD22CA3-0F19-FC4E-9806-416D736F6CF5}" type="pres">
      <dgm:prSet presAssocID="{EB34F0F2-E87A-DC40-976C-4A4859C036B6}" presName="Name13" presStyleLbl="parChTrans1D2" presStyleIdx="12" presStyleCnt="13"/>
      <dgm:spPr/>
    </dgm:pt>
    <dgm:pt modelId="{6281BB73-2FE5-4E49-AD01-3A75178618D5}" type="pres">
      <dgm:prSet presAssocID="{3817CCFA-3CA2-DC42-9193-3614A15F0652}" presName="childText" presStyleLbl="bgAcc1" presStyleIdx="12" presStyleCnt="13">
        <dgm:presLayoutVars>
          <dgm:bulletEnabled val="1"/>
        </dgm:presLayoutVars>
      </dgm:prSet>
      <dgm:spPr/>
    </dgm:pt>
  </dgm:ptLst>
  <dgm:cxnLst>
    <dgm:cxn modelId="{8518EC07-9A4A-CE4F-95AD-34E663721906}" type="presOf" srcId="{A906D1C9-C36E-0F47-B772-99AAE818C224}" destId="{E1CC499B-BAB0-7B48-9E8D-6CF327B2F996}" srcOrd="0" destOrd="0" presId="urn:microsoft.com/office/officeart/2005/8/layout/hierarchy3"/>
    <dgm:cxn modelId="{88791B0C-DC5D-E043-962B-1D675228B8C7}" type="presOf" srcId="{FA4F524B-168B-3543-B05E-D89B2B867476}" destId="{82A231AB-0FEE-8445-A086-384A38F7D782}" srcOrd="0" destOrd="0" presId="urn:microsoft.com/office/officeart/2005/8/layout/hierarchy3"/>
    <dgm:cxn modelId="{C767990F-6BBB-EA47-8ADB-51A574472E2F}" srcId="{904AF016-E78B-5F48-8AEB-139E2BE5DAA4}" destId="{3817CCFA-3CA2-DC42-9193-3614A15F0652}" srcOrd="3" destOrd="0" parTransId="{EB34F0F2-E87A-DC40-976C-4A4859C036B6}" sibTransId="{022399D8-C371-694E-9F5F-81684F21851F}"/>
    <dgm:cxn modelId="{ECDB6714-3654-E645-A3A2-F3BD40316982}" type="presOf" srcId="{83E732EA-9E3C-0842-88CB-342AC3D06910}" destId="{7F0CC85B-206E-8B49-B2FA-FF595C4B3580}" srcOrd="0" destOrd="0" presId="urn:microsoft.com/office/officeart/2005/8/layout/hierarchy3"/>
    <dgm:cxn modelId="{DBB57717-29EF-B941-8818-53D71EC4783A}" srcId="{A906D1C9-C36E-0F47-B772-99AAE818C224}" destId="{CB950DC5-034E-D042-83A1-9E391C02F686}" srcOrd="3" destOrd="0" parTransId="{C2329601-2104-804B-B13A-83068EA1BEFA}" sibTransId="{8FDE3B9C-3067-B247-AD1A-CB45691EBA02}"/>
    <dgm:cxn modelId="{43AD6619-6ADE-E345-AC74-0CE5487B33C3}" type="presOf" srcId="{3817CCFA-3CA2-DC42-9193-3614A15F0652}" destId="{6281BB73-2FE5-4E49-AD01-3A75178618D5}" srcOrd="0" destOrd="0" presId="urn:microsoft.com/office/officeart/2005/8/layout/hierarchy3"/>
    <dgm:cxn modelId="{171C9222-7F25-9348-935A-75E46A07B871}" type="presOf" srcId="{904AF016-E78B-5F48-8AEB-139E2BE5DAA4}" destId="{E42B5ECF-EEF0-5846-BBC3-3C6BD6F380F9}" srcOrd="1" destOrd="0" presId="urn:microsoft.com/office/officeart/2005/8/layout/hierarchy3"/>
    <dgm:cxn modelId="{5DB4C028-9CC4-D140-9A8C-86567C398619}" type="presOf" srcId="{E8BAFF21-A4FF-3A4A-9B6E-ACA46827F0B8}" destId="{EABAA57F-9618-1241-8804-6395B85B26E2}" srcOrd="0" destOrd="0" presId="urn:microsoft.com/office/officeart/2005/8/layout/hierarchy3"/>
    <dgm:cxn modelId="{2B831C29-BF3A-DD43-A9A0-A8DEFE595BAD}" type="presOf" srcId="{CFE0DE03-A555-424D-8E13-7471392AB4CA}" destId="{9DB72D0A-918C-9545-9439-7650E044EFA9}" srcOrd="0" destOrd="0" presId="urn:microsoft.com/office/officeart/2005/8/layout/hierarchy3"/>
    <dgm:cxn modelId="{FD629A29-A183-B34D-A4A2-EC5A7E6B92C8}" type="presOf" srcId="{EB34F0F2-E87A-DC40-976C-4A4859C036B6}" destId="{0BD22CA3-0F19-FC4E-9806-416D736F6CF5}" srcOrd="0" destOrd="0" presId="urn:microsoft.com/office/officeart/2005/8/layout/hierarchy3"/>
    <dgm:cxn modelId="{BF9D122D-2AC4-1A42-A887-D4C21B594039}" type="presOf" srcId="{355A84F2-952A-7644-A2B0-3199A068082C}" destId="{70B59060-690A-174D-A8C8-64CB449D0B24}" srcOrd="0" destOrd="0" presId="urn:microsoft.com/office/officeart/2005/8/layout/hierarchy3"/>
    <dgm:cxn modelId="{38AFFE35-A24A-DA42-8706-4CB0C9062BCC}" type="presOf" srcId="{3011548F-F6A6-7041-B60D-A179B1AB923F}" destId="{08B3EB04-7DD6-9D47-AF92-57170B8E240E}" srcOrd="0" destOrd="0" presId="urn:microsoft.com/office/officeart/2005/8/layout/hierarchy3"/>
    <dgm:cxn modelId="{74960336-5D03-734D-8625-1E560C3A8A93}" type="presOf" srcId="{CA643E74-CBB2-B241-95AE-5279A677F52A}" destId="{9D0A5059-2006-FD4E-A787-7B15493985B5}" srcOrd="0" destOrd="0" presId="urn:microsoft.com/office/officeart/2005/8/layout/hierarchy3"/>
    <dgm:cxn modelId="{3A290436-9155-824D-9A56-E4F5CA3F83AB}" type="presOf" srcId="{CB950DC5-034E-D042-83A1-9E391C02F686}" destId="{9F58898B-FDDD-0D4F-8CCF-8F870AB3C96E}" srcOrd="0" destOrd="0" presId="urn:microsoft.com/office/officeart/2005/8/layout/hierarchy3"/>
    <dgm:cxn modelId="{21E2675B-FE5D-6F45-8D2B-62299236A65D}" srcId="{5A7BACBB-E16E-0843-A00C-84E6CF8EC9A4}" destId="{1CCBB46B-BB8B-A14D-B46B-DA97065AFA74}" srcOrd="1" destOrd="0" parTransId="{19F43952-D1B0-314F-9930-BD720E4981CD}" sibTransId="{175209BE-B8EC-D142-8DBA-F67F388A8EF3}"/>
    <dgm:cxn modelId="{894D6C5D-D780-B540-9724-DB3739DD87CE}" type="presOf" srcId="{1CCBB46B-BB8B-A14D-B46B-DA97065AFA74}" destId="{C7613A66-C3E3-E54C-8534-E5AB7329C555}" srcOrd="0" destOrd="0" presId="urn:microsoft.com/office/officeart/2005/8/layout/hierarchy3"/>
    <dgm:cxn modelId="{F067A963-55C9-3F4A-9B58-2CA2E564634E}" type="presOf" srcId="{5A7BACBB-E16E-0843-A00C-84E6CF8EC9A4}" destId="{25E851CD-39B5-B449-8EA5-6CF79472E388}" srcOrd="1" destOrd="0" presId="urn:microsoft.com/office/officeart/2005/8/layout/hierarchy3"/>
    <dgm:cxn modelId="{3EB3C966-76A5-8F4E-A356-8DC4E5760B28}" type="presOf" srcId="{E6BFA696-022F-6845-90B1-44C697E7B10A}" destId="{3A2E94E3-08D2-8C49-BA47-F20613B46387}" srcOrd="0" destOrd="0" presId="urn:microsoft.com/office/officeart/2005/8/layout/hierarchy3"/>
    <dgm:cxn modelId="{980EF36F-7E04-CC4F-B47F-1385C8919B4B}" srcId="{266CDB31-EE2D-7543-832A-332444CFA4B7}" destId="{5A7BACBB-E16E-0843-A00C-84E6CF8EC9A4}" srcOrd="1" destOrd="0" parTransId="{243D1B94-F372-804D-872D-ACD6C1A0B00C}" sibTransId="{5C77B0FF-692C-5649-B7B5-29FE6EDE1DA7}"/>
    <dgm:cxn modelId="{BAF80A70-B2FB-9544-9CDE-AB5984B8D0E9}" srcId="{266CDB31-EE2D-7543-832A-332444CFA4B7}" destId="{A906D1C9-C36E-0F47-B772-99AAE818C224}" srcOrd="0" destOrd="0" parTransId="{7D64D6B3-94CD-E346-B761-7CBE20D7AE02}" sibTransId="{59067DD4-331D-9648-A6C8-FD5ECD479A6B}"/>
    <dgm:cxn modelId="{EA527A74-37B8-4846-A0C8-D4F9B6D7FFD6}" type="presOf" srcId="{CFA93CAC-948C-EE40-8A8F-71C303E82E19}" destId="{5930A057-54E7-3242-A359-CB30B4D32E96}" srcOrd="0" destOrd="0" presId="urn:microsoft.com/office/officeart/2005/8/layout/hierarchy3"/>
    <dgm:cxn modelId="{A3F38376-4A53-A641-A9C2-B8CBD95C940C}" type="presOf" srcId="{0DA75CC3-9812-F945-9F64-181D922021E1}" destId="{0E410A69-D695-8D4E-BD2F-E1D8F16DBFD9}" srcOrd="0" destOrd="0" presId="urn:microsoft.com/office/officeart/2005/8/layout/hierarchy3"/>
    <dgm:cxn modelId="{8E398C56-5018-7444-9048-22818009B63E}" srcId="{5A7BACBB-E16E-0843-A00C-84E6CF8EC9A4}" destId="{CFA93CAC-948C-EE40-8A8F-71C303E82E19}" srcOrd="3" destOrd="0" parTransId="{CCF18596-68E4-6148-B69A-68822F73B38B}" sibTransId="{D136A140-8AA6-8D42-BEBC-3D2F59A01C5A}"/>
    <dgm:cxn modelId="{D359C976-71A3-6C43-B031-6E8EB5D1B233}" type="presOf" srcId="{6E3AB557-F511-104C-B704-252024D759E2}" destId="{22D4C439-21AB-8F49-A3B5-3A16DB59B944}" srcOrd="0" destOrd="0" presId="urn:microsoft.com/office/officeart/2005/8/layout/hierarchy3"/>
    <dgm:cxn modelId="{807B4D58-F8BB-E14D-98B0-EC5F5FAD288C}" srcId="{5A7BACBB-E16E-0843-A00C-84E6CF8EC9A4}" destId="{355A84F2-952A-7644-A2B0-3199A068082C}" srcOrd="0" destOrd="0" parTransId="{FA4F524B-168B-3543-B05E-D89B2B867476}" sibTransId="{E076962E-7371-644D-8BD8-C72A7375EA80}"/>
    <dgm:cxn modelId="{8754A658-1959-5C4D-8760-06740DCBF4F2}" type="presOf" srcId="{711484C7-F700-634D-8C18-E992B3B1C4B0}" destId="{FCD69F62-FF1A-4D45-95BF-A5A39869A2FD}" srcOrd="0" destOrd="0" presId="urn:microsoft.com/office/officeart/2005/8/layout/hierarchy3"/>
    <dgm:cxn modelId="{07957759-5DBF-7841-964D-8D0D3376D5D7}" srcId="{904AF016-E78B-5F48-8AEB-139E2BE5DAA4}" destId="{1B35C5BA-0556-904C-9F2C-B32944BBA6C5}" srcOrd="2" destOrd="0" parTransId="{86DEC3A0-0137-BD4A-845E-9874D831B94C}" sibTransId="{025DC1E7-A193-4E48-AE5D-CE6681A69909}"/>
    <dgm:cxn modelId="{C677AC7B-5D2C-A24E-9A44-12A69870F4AD}" srcId="{5A7BACBB-E16E-0843-A00C-84E6CF8EC9A4}" destId="{33210AE4-0052-1040-B760-69C64FF7D95F}" srcOrd="2" destOrd="0" parTransId="{E6BFA696-022F-6845-90B1-44C697E7B10A}" sibTransId="{F9E3DF9F-F6AE-C643-AE67-7706783C46EB}"/>
    <dgm:cxn modelId="{FEE11E80-A027-7D42-BA4F-0F47A6AC7E60}" type="presOf" srcId="{1918A822-C5F3-D445-BD93-0F160FF55EFD}" destId="{62E065BF-75D8-AE43-AD68-105A471D1CAE}" srcOrd="0" destOrd="0" presId="urn:microsoft.com/office/officeart/2005/8/layout/hierarchy3"/>
    <dgm:cxn modelId="{7F3B2B80-5C6F-1D4F-BDD3-887DCAF35DAE}" srcId="{904AF016-E78B-5F48-8AEB-139E2BE5DAA4}" destId="{ED894A24-1C07-C34F-AFC2-01E8220752C2}" srcOrd="0" destOrd="0" parTransId="{6E3AB557-F511-104C-B704-252024D759E2}" sibTransId="{EB5544D5-7A30-4047-B75C-64A05ABBCB2E}"/>
    <dgm:cxn modelId="{61FAD884-B5C2-274C-8C6D-0D723339C2EE}" type="presOf" srcId="{5A7BACBB-E16E-0843-A00C-84E6CF8EC9A4}" destId="{105D5E38-CC83-7E4E-8D3C-42A34BB35C06}" srcOrd="0" destOrd="0" presId="urn:microsoft.com/office/officeart/2005/8/layout/hierarchy3"/>
    <dgm:cxn modelId="{79ED428A-F73A-9343-8403-89EFBCDCAD50}" type="presOf" srcId="{19F43952-D1B0-314F-9930-BD720E4981CD}" destId="{E1873E2F-3643-E147-B120-6E9C57EEF8AB}" srcOrd="0" destOrd="0" presId="urn:microsoft.com/office/officeart/2005/8/layout/hierarchy3"/>
    <dgm:cxn modelId="{E8B7168C-4CDD-DA43-B336-7C1D81A66DA2}" type="presOf" srcId="{ED894A24-1C07-C34F-AFC2-01E8220752C2}" destId="{AEDADCFF-684B-5C4A-8A2C-906D7F2DD7DB}" srcOrd="0" destOrd="0" presId="urn:microsoft.com/office/officeart/2005/8/layout/hierarchy3"/>
    <dgm:cxn modelId="{F865948C-3D45-4F4D-8040-64EDF53DF1BB}" type="presOf" srcId="{D732A024-B2E3-9647-90D2-5CF0104ED900}" destId="{640F124D-C36F-0C41-B644-82CC113204D1}" srcOrd="0" destOrd="0" presId="urn:microsoft.com/office/officeart/2005/8/layout/hierarchy3"/>
    <dgm:cxn modelId="{EC8F0B8D-1711-D344-8E2A-00A6930B6CC6}" srcId="{A906D1C9-C36E-0F47-B772-99AAE818C224}" destId="{711484C7-F700-634D-8C18-E992B3B1C4B0}" srcOrd="4" destOrd="0" parTransId="{3011548F-F6A6-7041-B60D-A179B1AB923F}" sibTransId="{71B86D35-0232-AF41-B7F6-5E1F64E63EEC}"/>
    <dgm:cxn modelId="{E808AB8E-82EA-5547-8005-888F3E4CFAB2}" srcId="{A906D1C9-C36E-0F47-B772-99AAE818C224}" destId="{D732A024-B2E3-9647-90D2-5CF0104ED900}" srcOrd="1" destOrd="0" parTransId="{CFE0DE03-A555-424D-8E13-7471392AB4CA}" sibTransId="{C46C759B-E40F-4149-AB8F-5B7B21F97E34}"/>
    <dgm:cxn modelId="{38D381A6-CA77-9B49-9A67-255BD7B4E0A4}" type="presOf" srcId="{86DEC3A0-0137-BD4A-845E-9874D831B94C}" destId="{C0B7AC01-9FBF-F244-B627-7E2B45AE9E8B}" srcOrd="0" destOrd="0" presId="urn:microsoft.com/office/officeart/2005/8/layout/hierarchy3"/>
    <dgm:cxn modelId="{18CCFBAF-AAB4-5645-A626-C32F71433ADA}" type="presOf" srcId="{CCF18596-68E4-6148-B69A-68822F73B38B}" destId="{7AD39050-DB8F-E148-9B26-FD13AF4F779D}" srcOrd="0" destOrd="0" presId="urn:microsoft.com/office/officeart/2005/8/layout/hierarchy3"/>
    <dgm:cxn modelId="{C3B9C0B2-1629-184B-9B3B-828578DDB9E1}" srcId="{904AF016-E78B-5F48-8AEB-139E2BE5DAA4}" destId="{1918A822-C5F3-D445-BD93-0F160FF55EFD}" srcOrd="1" destOrd="0" parTransId="{83E732EA-9E3C-0842-88CB-342AC3D06910}" sibTransId="{09424D53-0621-2246-BCB4-39CC72E2BB05}"/>
    <dgm:cxn modelId="{D15D29B5-D4C7-D043-B522-9CB49393601B}" type="presOf" srcId="{266CDB31-EE2D-7543-832A-332444CFA4B7}" destId="{AB38DC37-8580-9046-AC6A-8D7C7BCAD286}" srcOrd="0" destOrd="0" presId="urn:microsoft.com/office/officeart/2005/8/layout/hierarchy3"/>
    <dgm:cxn modelId="{B477C0B6-3678-E346-AC76-9EF6CECF4725}" type="presOf" srcId="{E2B62A40-E6FB-DA47-96CA-11689AA22CC0}" destId="{8F774621-B771-2645-972D-D7AAF9B5B13C}" srcOrd="0" destOrd="0" presId="urn:microsoft.com/office/officeart/2005/8/layout/hierarchy3"/>
    <dgm:cxn modelId="{B8D460B9-0892-2943-A278-E4F13EC62F2C}" type="presOf" srcId="{C2329601-2104-804B-B13A-83068EA1BEFA}" destId="{20573AC4-915E-BA40-B407-E9CE1C992D3E}" srcOrd="0" destOrd="0" presId="urn:microsoft.com/office/officeart/2005/8/layout/hierarchy3"/>
    <dgm:cxn modelId="{D6E29CB9-2B3D-B04B-AF81-01E16E8960F8}" srcId="{A906D1C9-C36E-0F47-B772-99AAE818C224}" destId="{E2B62A40-E6FB-DA47-96CA-11689AA22CC0}" srcOrd="0" destOrd="0" parTransId="{CA643E74-CBB2-B241-95AE-5279A677F52A}" sibTransId="{9367A38D-D53A-E340-91DC-AB7399FCAAE8}"/>
    <dgm:cxn modelId="{8B9E28C8-978D-8A4B-95A7-4EB3B0509CC5}" type="presOf" srcId="{904AF016-E78B-5F48-8AEB-139E2BE5DAA4}" destId="{E7E079F4-7AEC-5547-BD8B-4E75FB69EE79}" srcOrd="0" destOrd="0" presId="urn:microsoft.com/office/officeart/2005/8/layout/hierarchy3"/>
    <dgm:cxn modelId="{FFA247D1-66A4-994C-96BD-853B6F675FFA}" type="presOf" srcId="{33210AE4-0052-1040-B760-69C64FF7D95F}" destId="{ABAD3A14-5196-C54D-92D2-E3BDB6A94150}" srcOrd="0" destOrd="0" presId="urn:microsoft.com/office/officeart/2005/8/layout/hierarchy3"/>
    <dgm:cxn modelId="{FF9778DA-DC13-B547-8A7C-56AB4A65ED0B}" type="presOf" srcId="{1B35C5BA-0556-904C-9F2C-B32944BBA6C5}" destId="{F1EA288B-66AD-9E4D-A0F8-509D8B20D22C}" srcOrd="0" destOrd="0" presId="urn:microsoft.com/office/officeart/2005/8/layout/hierarchy3"/>
    <dgm:cxn modelId="{F30080DD-B040-674D-8EC4-421DB1E1D09D}" type="presOf" srcId="{A906D1C9-C36E-0F47-B772-99AAE818C224}" destId="{2E22859E-12CF-E542-A4CF-9EBE644CFD63}" srcOrd="1" destOrd="0" presId="urn:microsoft.com/office/officeart/2005/8/layout/hierarchy3"/>
    <dgm:cxn modelId="{B42C03F3-323A-014E-AC8F-B7DCA0E48BB3}" srcId="{A906D1C9-C36E-0F47-B772-99AAE818C224}" destId="{E8BAFF21-A4FF-3A4A-9B6E-ACA46827F0B8}" srcOrd="2" destOrd="0" parTransId="{0DA75CC3-9812-F945-9F64-181D922021E1}" sibTransId="{04C909E9-CE60-6741-9E1F-D603FEB068F3}"/>
    <dgm:cxn modelId="{F3FFD5F6-4A1F-8F41-91C0-4A2EC6180F5D}" srcId="{266CDB31-EE2D-7543-832A-332444CFA4B7}" destId="{904AF016-E78B-5F48-8AEB-139E2BE5DAA4}" srcOrd="2" destOrd="0" parTransId="{A43E8C9F-C25C-3A40-861F-8AC6C539C5AA}" sibTransId="{C4BE3E51-DBEB-0C40-8E88-EBC8803759C6}"/>
    <dgm:cxn modelId="{A843A892-9706-534F-8330-3A5CABC5F859}" type="presParOf" srcId="{AB38DC37-8580-9046-AC6A-8D7C7BCAD286}" destId="{56C58DC3-A040-5B4D-8F51-B6F8BB350CFF}" srcOrd="0" destOrd="0" presId="urn:microsoft.com/office/officeart/2005/8/layout/hierarchy3"/>
    <dgm:cxn modelId="{9E1B4698-336F-4F4A-AEAE-040494D3A3AF}" type="presParOf" srcId="{56C58DC3-A040-5B4D-8F51-B6F8BB350CFF}" destId="{3A7E1CBE-17C2-7341-8BE6-6CD6C6F28C4C}" srcOrd="0" destOrd="0" presId="urn:microsoft.com/office/officeart/2005/8/layout/hierarchy3"/>
    <dgm:cxn modelId="{F5E859E0-60E6-CF4A-9752-ACC336432EA4}" type="presParOf" srcId="{3A7E1CBE-17C2-7341-8BE6-6CD6C6F28C4C}" destId="{E1CC499B-BAB0-7B48-9E8D-6CF327B2F996}" srcOrd="0" destOrd="0" presId="urn:microsoft.com/office/officeart/2005/8/layout/hierarchy3"/>
    <dgm:cxn modelId="{0BF16D40-4913-F44D-8C76-A52FD46A1B05}" type="presParOf" srcId="{3A7E1CBE-17C2-7341-8BE6-6CD6C6F28C4C}" destId="{2E22859E-12CF-E542-A4CF-9EBE644CFD63}" srcOrd="1" destOrd="0" presId="urn:microsoft.com/office/officeart/2005/8/layout/hierarchy3"/>
    <dgm:cxn modelId="{73AB053F-923F-1441-B855-82843656D502}" type="presParOf" srcId="{56C58DC3-A040-5B4D-8F51-B6F8BB350CFF}" destId="{29110D7B-D7E6-0F41-9ACC-CF2ADA1E66AA}" srcOrd="1" destOrd="0" presId="urn:microsoft.com/office/officeart/2005/8/layout/hierarchy3"/>
    <dgm:cxn modelId="{45B8C589-FFFC-7F42-B586-5EE6298EBE79}" type="presParOf" srcId="{29110D7B-D7E6-0F41-9ACC-CF2ADA1E66AA}" destId="{9D0A5059-2006-FD4E-A787-7B15493985B5}" srcOrd="0" destOrd="0" presId="urn:microsoft.com/office/officeart/2005/8/layout/hierarchy3"/>
    <dgm:cxn modelId="{7817A3A2-7506-FE48-B590-F271B9F92778}" type="presParOf" srcId="{29110D7B-D7E6-0F41-9ACC-CF2ADA1E66AA}" destId="{8F774621-B771-2645-972D-D7AAF9B5B13C}" srcOrd="1" destOrd="0" presId="urn:microsoft.com/office/officeart/2005/8/layout/hierarchy3"/>
    <dgm:cxn modelId="{BDF786D0-A9F5-AC42-83EF-E5BAB305AA42}" type="presParOf" srcId="{29110D7B-D7E6-0F41-9ACC-CF2ADA1E66AA}" destId="{9DB72D0A-918C-9545-9439-7650E044EFA9}" srcOrd="2" destOrd="0" presId="urn:microsoft.com/office/officeart/2005/8/layout/hierarchy3"/>
    <dgm:cxn modelId="{18F28D33-E682-D140-870E-07516FE9328C}" type="presParOf" srcId="{29110D7B-D7E6-0F41-9ACC-CF2ADA1E66AA}" destId="{640F124D-C36F-0C41-B644-82CC113204D1}" srcOrd="3" destOrd="0" presId="urn:microsoft.com/office/officeart/2005/8/layout/hierarchy3"/>
    <dgm:cxn modelId="{79F60883-96A1-3E4D-8492-5000F8983BAA}" type="presParOf" srcId="{29110D7B-D7E6-0F41-9ACC-CF2ADA1E66AA}" destId="{0E410A69-D695-8D4E-BD2F-E1D8F16DBFD9}" srcOrd="4" destOrd="0" presId="urn:microsoft.com/office/officeart/2005/8/layout/hierarchy3"/>
    <dgm:cxn modelId="{C70A5C31-C7B8-074A-8757-ACF59A911A0A}" type="presParOf" srcId="{29110D7B-D7E6-0F41-9ACC-CF2ADA1E66AA}" destId="{EABAA57F-9618-1241-8804-6395B85B26E2}" srcOrd="5" destOrd="0" presId="urn:microsoft.com/office/officeart/2005/8/layout/hierarchy3"/>
    <dgm:cxn modelId="{143228AB-3A76-3F45-B80A-616878B886FD}" type="presParOf" srcId="{29110D7B-D7E6-0F41-9ACC-CF2ADA1E66AA}" destId="{20573AC4-915E-BA40-B407-E9CE1C992D3E}" srcOrd="6" destOrd="0" presId="urn:microsoft.com/office/officeart/2005/8/layout/hierarchy3"/>
    <dgm:cxn modelId="{62DF966A-184D-2045-88DD-5C85DB3BAC8A}" type="presParOf" srcId="{29110D7B-D7E6-0F41-9ACC-CF2ADA1E66AA}" destId="{9F58898B-FDDD-0D4F-8CCF-8F870AB3C96E}" srcOrd="7" destOrd="0" presId="urn:microsoft.com/office/officeart/2005/8/layout/hierarchy3"/>
    <dgm:cxn modelId="{75850791-BC9F-FE4C-9BA4-AC654C03DDD2}" type="presParOf" srcId="{29110D7B-D7E6-0F41-9ACC-CF2ADA1E66AA}" destId="{08B3EB04-7DD6-9D47-AF92-57170B8E240E}" srcOrd="8" destOrd="0" presId="urn:microsoft.com/office/officeart/2005/8/layout/hierarchy3"/>
    <dgm:cxn modelId="{B2B73E3C-7260-3744-9803-68B6B7C3ACFD}" type="presParOf" srcId="{29110D7B-D7E6-0F41-9ACC-CF2ADA1E66AA}" destId="{FCD69F62-FF1A-4D45-95BF-A5A39869A2FD}" srcOrd="9" destOrd="0" presId="urn:microsoft.com/office/officeart/2005/8/layout/hierarchy3"/>
    <dgm:cxn modelId="{9F718A79-6FAD-2041-B202-5579E397554F}" type="presParOf" srcId="{AB38DC37-8580-9046-AC6A-8D7C7BCAD286}" destId="{46AA9F67-CE5E-7044-B8F0-981E8D9A5E09}" srcOrd="1" destOrd="0" presId="urn:microsoft.com/office/officeart/2005/8/layout/hierarchy3"/>
    <dgm:cxn modelId="{3544855B-8602-4A4C-B94C-E812290B17A6}" type="presParOf" srcId="{46AA9F67-CE5E-7044-B8F0-981E8D9A5E09}" destId="{806A5975-A8C1-F748-B2F0-B1F66FDEE77A}" srcOrd="0" destOrd="0" presId="urn:microsoft.com/office/officeart/2005/8/layout/hierarchy3"/>
    <dgm:cxn modelId="{A79BB713-6A12-D44C-BC4F-2804872453A0}" type="presParOf" srcId="{806A5975-A8C1-F748-B2F0-B1F66FDEE77A}" destId="{105D5E38-CC83-7E4E-8D3C-42A34BB35C06}" srcOrd="0" destOrd="0" presId="urn:microsoft.com/office/officeart/2005/8/layout/hierarchy3"/>
    <dgm:cxn modelId="{BFC29101-41AB-7840-A898-EDDF5E0544E2}" type="presParOf" srcId="{806A5975-A8C1-F748-B2F0-B1F66FDEE77A}" destId="{25E851CD-39B5-B449-8EA5-6CF79472E388}" srcOrd="1" destOrd="0" presId="urn:microsoft.com/office/officeart/2005/8/layout/hierarchy3"/>
    <dgm:cxn modelId="{4D850011-B57D-E249-930E-B90CAE10544E}" type="presParOf" srcId="{46AA9F67-CE5E-7044-B8F0-981E8D9A5E09}" destId="{1190D6FA-4A76-3B4E-88C4-DF66187A753F}" srcOrd="1" destOrd="0" presId="urn:microsoft.com/office/officeart/2005/8/layout/hierarchy3"/>
    <dgm:cxn modelId="{E4E6B8CA-C721-F24C-B298-1282F587014E}" type="presParOf" srcId="{1190D6FA-4A76-3B4E-88C4-DF66187A753F}" destId="{82A231AB-0FEE-8445-A086-384A38F7D782}" srcOrd="0" destOrd="0" presId="urn:microsoft.com/office/officeart/2005/8/layout/hierarchy3"/>
    <dgm:cxn modelId="{23155374-7058-8040-AA04-586EE3CE3A48}" type="presParOf" srcId="{1190D6FA-4A76-3B4E-88C4-DF66187A753F}" destId="{70B59060-690A-174D-A8C8-64CB449D0B24}" srcOrd="1" destOrd="0" presId="urn:microsoft.com/office/officeart/2005/8/layout/hierarchy3"/>
    <dgm:cxn modelId="{99D01FD4-F105-0C43-9C0E-F5316250AC36}" type="presParOf" srcId="{1190D6FA-4A76-3B4E-88C4-DF66187A753F}" destId="{E1873E2F-3643-E147-B120-6E9C57EEF8AB}" srcOrd="2" destOrd="0" presId="urn:microsoft.com/office/officeart/2005/8/layout/hierarchy3"/>
    <dgm:cxn modelId="{6CB5C858-A18B-274F-B043-A7E634100936}" type="presParOf" srcId="{1190D6FA-4A76-3B4E-88C4-DF66187A753F}" destId="{C7613A66-C3E3-E54C-8534-E5AB7329C555}" srcOrd="3" destOrd="0" presId="urn:microsoft.com/office/officeart/2005/8/layout/hierarchy3"/>
    <dgm:cxn modelId="{F3D8123A-1CCC-BE43-97D6-3D54EFA7CC5F}" type="presParOf" srcId="{1190D6FA-4A76-3B4E-88C4-DF66187A753F}" destId="{3A2E94E3-08D2-8C49-BA47-F20613B46387}" srcOrd="4" destOrd="0" presId="urn:microsoft.com/office/officeart/2005/8/layout/hierarchy3"/>
    <dgm:cxn modelId="{4743A139-0C6F-9240-94E9-EF5742CEA511}" type="presParOf" srcId="{1190D6FA-4A76-3B4E-88C4-DF66187A753F}" destId="{ABAD3A14-5196-C54D-92D2-E3BDB6A94150}" srcOrd="5" destOrd="0" presId="urn:microsoft.com/office/officeart/2005/8/layout/hierarchy3"/>
    <dgm:cxn modelId="{9DCE784B-F704-FA45-A857-E1943CEB4C35}" type="presParOf" srcId="{1190D6FA-4A76-3B4E-88C4-DF66187A753F}" destId="{7AD39050-DB8F-E148-9B26-FD13AF4F779D}" srcOrd="6" destOrd="0" presId="urn:microsoft.com/office/officeart/2005/8/layout/hierarchy3"/>
    <dgm:cxn modelId="{8365A426-D2F1-E546-A089-0573024520F9}" type="presParOf" srcId="{1190D6FA-4A76-3B4E-88C4-DF66187A753F}" destId="{5930A057-54E7-3242-A359-CB30B4D32E96}" srcOrd="7" destOrd="0" presId="urn:microsoft.com/office/officeart/2005/8/layout/hierarchy3"/>
    <dgm:cxn modelId="{B9228DD5-786F-F549-9312-EBE730BAAFA4}" type="presParOf" srcId="{AB38DC37-8580-9046-AC6A-8D7C7BCAD286}" destId="{AC688A97-ACAF-364B-80FD-CD15F0140746}" srcOrd="2" destOrd="0" presId="urn:microsoft.com/office/officeart/2005/8/layout/hierarchy3"/>
    <dgm:cxn modelId="{65D0F464-40B3-7544-AF00-83C17996ABFB}" type="presParOf" srcId="{AC688A97-ACAF-364B-80FD-CD15F0140746}" destId="{2B37E709-D3DC-9747-928A-0D16CBFF35B8}" srcOrd="0" destOrd="0" presId="urn:microsoft.com/office/officeart/2005/8/layout/hierarchy3"/>
    <dgm:cxn modelId="{B3E9797A-EB17-CF43-9FFB-854A9F79F9F0}" type="presParOf" srcId="{2B37E709-D3DC-9747-928A-0D16CBFF35B8}" destId="{E7E079F4-7AEC-5547-BD8B-4E75FB69EE79}" srcOrd="0" destOrd="0" presId="urn:microsoft.com/office/officeart/2005/8/layout/hierarchy3"/>
    <dgm:cxn modelId="{4FAFD4C2-E793-AD48-93D4-44B919F08F56}" type="presParOf" srcId="{2B37E709-D3DC-9747-928A-0D16CBFF35B8}" destId="{E42B5ECF-EEF0-5846-BBC3-3C6BD6F380F9}" srcOrd="1" destOrd="0" presId="urn:microsoft.com/office/officeart/2005/8/layout/hierarchy3"/>
    <dgm:cxn modelId="{F9D49BB3-DC87-0245-8F42-A474AE507084}" type="presParOf" srcId="{AC688A97-ACAF-364B-80FD-CD15F0140746}" destId="{DE1409C3-8C13-F44E-B374-1C82EDCA2A84}" srcOrd="1" destOrd="0" presId="urn:microsoft.com/office/officeart/2005/8/layout/hierarchy3"/>
    <dgm:cxn modelId="{C8AB4005-3E83-4D49-B7C6-49039103C47F}" type="presParOf" srcId="{DE1409C3-8C13-F44E-B374-1C82EDCA2A84}" destId="{22D4C439-21AB-8F49-A3B5-3A16DB59B944}" srcOrd="0" destOrd="0" presId="urn:microsoft.com/office/officeart/2005/8/layout/hierarchy3"/>
    <dgm:cxn modelId="{FF5E4A4D-AA41-DF4E-9F8F-8D400A086114}" type="presParOf" srcId="{DE1409C3-8C13-F44E-B374-1C82EDCA2A84}" destId="{AEDADCFF-684B-5C4A-8A2C-906D7F2DD7DB}" srcOrd="1" destOrd="0" presId="urn:microsoft.com/office/officeart/2005/8/layout/hierarchy3"/>
    <dgm:cxn modelId="{B68C2A92-218F-6943-BC34-E079D3F080BD}" type="presParOf" srcId="{DE1409C3-8C13-F44E-B374-1C82EDCA2A84}" destId="{7F0CC85B-206E-8B49-B2FA-FF595C4B3580}" srcOrd="2" destOrd="0" presId="urn:microsoft.com/office/officeart/2005/8/layout/hierarchy3"/>
    <dgm:cxn modelId="{66F95B46-77F8-8349-BE82-EDC780E1EA61}" type="presParOf" srcId="{DE1409C3-8C13-F44E-B374-1C82EDCA2A84}" destId="{62E065BF-75D8-AE43-AD68-105A471D1CAE}" srcOrd="3" destOrd="0" presId="urn:microsoft.com/office/officeart/2005/8/layout/hierarchy3"/>
    <dgm:cxn modelId="{372B8CEC-E65F-0441-A81A-06608D5CB5C0}" type="presParOf" srcId="{DE1409C3-8C13-F44E-B374-1C82EDCA2A84}" destId="{C0B7AC01-9FBF-F244-B627-7E2B45AE9E8B}" srcOrd="4" destOrd="0" presId="urn:microsoft.com/office/officeart/2005/8/layout/hierarchy3"/>
    <dgm:cxn modelId="{13A52A5A-5689-B646-BCC0-EE24B85AF29A}" type="presParOf" srcId="{DE1409C3-8C13-F44E-B374-1C82EDCA2A84}" destId="{F1EA288B-66AD-9E4D-A0F8-509D8B20D22C}" srcOrd="5" destOrd="0" presId="urn:microsoft.com/office/officeart/2005/8/layout/hierarchy3"/>
    <dgm:cxn modelId="{8FA0C5E5-18D6-0F42-81F1-C46A56256774}" type="presParOf" srcId="{DE1409C3-8C13-F44E-B374-1C82EDCA2A84}" destId="{0BD22CA3-0F19-FC4E-9806-416D736F6CF5}" srcOrd="6" destOrd="0" presId="urn:microsoft.com/office/officeart/2005/8/layout/hierarchy3"/>
    <dgm:cxn modelId="{20388051-1A5E-2945-ADA3-B15F3D2EBEBC}" type="presParOf" srcId="{DE1409C3-8C13-F44E-B374-1C82EDCA2A84}" destId="{6281BB73-2FE5-4E49-AD01-3A75178618D5}"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86C95-A55E-484A-BDE6-2282778864CC}">
      <dsp:nvSpPr>
        <dsp:cNvPr id="0" name=""/>
        <dsp:cNvSpPr/>
      </dsp:nvSpPr>
      <dsp:spPr>
        <a:xfrm>
          <a:off x="0" y="0"/>
          <a:ext cx="12167813" cy="720686"/>
        </a:xfrm>
        <a:prstGeom prst="roundRect">
          <a:avLst/>
        </a:prstGeom>
        <a:solidFill>
          <a:srgbClr val="CCDDF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rgbClr val="0F4D7B"/>
              </a:solidFill>
              <a:latin typeface="Calibri" panose="020F0502020204030204"/>
              <a:ea typeface="+mn-ea"/>
              <a:cs typeface="+mn-cs"/>
            </a:rPr>
            <a:t>The </a:t>
          </a:r>
          <a:r>
            <a:rPr lang="en-US" sz="1800" b="1" kern="1200" dirty="0">
              <a:solidFill>
                <a:srgbClr val="0F4D7B"/>
              </a:solidFill>
              <a:latin typeface="Calibri" panose="020F0502020204030204"/>
              <a:ea typeface="+mn-ea"/>
              <a:cs typeface="+mn-cs"/>
            </a:rPr>
            <a:t>goal</a:t>
          </a:r>
          <a:r>
            <a:rPr lang="en-US" sz="1800" b="0" kern="1200" dirty="0">
              <a:solidFill>
                <a:srgbClr val="0F4D7B"/>
              </a:solidFill>
              <a:latin typeface="Calibri" panose="020F0502020204030204"/>
              <a:ea typeface="+mn-ea"/>
              <a:cs typeface="+mn-cs"/>
            </a:rPr>
            <a:t> is to make available funding to support comprehensive models of long-term follow-up (LTFU) that demonstrate collaborations between clinicians, public health agencies, and families.</a:t>
          </a:r>
        </a:p>
      </dsp:txBody>
      <dsp:txXfrm>
        <a:off x="35181" y="35181"/>
        <a:ext cx="12097451" cy="650324"/>
      </dsp:txXfrm>
    </dsp:sp>
    <dsp:sp modelId="{089E7A5C-A37C-4515-88F2-31FEFCF06EEF}">
      <dsp:nvSpPr>
        <dsp:cNvPr id="0" name=""/>
        <dsp:cNvSpPr/>
      </dsp:nvSpPr>
      <dsp:spPr>
        <a:xfrm>
          <a:off x="0" y="722583"/>
          <a:ext cx="12167813" cy="579080"/>
        </a:xfrm>
        <a:prstGeom prst="roundRect">
          <a:avLst/>
        </a:prstGeom>
        <a:solidFill>
          <a:srgbClr val="CCDDF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F4D7B"/>
              </a:solidFill>
              <a:latin typeface="Calibri" panose="020F0502020204030204"/>
              <a:ea typeface="+mn-ea"/>
              <a:cs typeface="+mn-cs"/>
            </a:rPr>
            <a:t>Six recipients </a:t>
          </a:r>
          <a:r>
            <a:rPr lang="en-US" sz="1800" b="0" kern="1200" dirty="0">
              <a:solidFill>
                <a:srgbClr val="0F4D7B"/>
              </a:solidFill>
              <a:latin typeface="Calibri" panose="020F0502020204030204"/>
              <a:ea typeface="+mn-ea"/>
              <a:cs typeface="+mn-cs"/>
            </a:rPr>
            <a:t>were funded for </a:t>
          </a:r>
          <a:r>
            <a:rPr lang="en-US" sz="1800" b="1" kern="1200" dirty="0">
              <a:solidFill>
                <a:srgbClr val="0F4D7B"/>
              </a:solidFill>
              <a:latin typeface="Calibri" panose="020F0502020204030204"/>
              <a:ea typeface="+mn-ea"/>
              <a:cs typeface="+mn-cs"/>
            </a:rPr>
            <a:t>2 years </a:t>
          </a:r>
          <a:r>
            <a:rPr lang="en-US" sz="1800" b="0" kern="1200" dirty="0">
              <a:solidFill>
                <a:srgbClr val="0F4D7B"/>
              </a:solidFill>
              <a:latin typeface="Calibri" panose="020F0502020204030204"/>
              <a:ea typeface="+mn-ea"/>
              <a:cs typeface="+mn-cs"/>
            </a:rPr>
            <a:t>to support comprehensive models of long-term follow-up (LTFU).</a:t>
          </a:r>
        </a:p>
      </dsp:txBody>
      <dsp:txXfrm>
        <a:off x="28268" y="750851"/>
        <a:ext cx="12111277" cy="522544"/>
      </dsp:txXfrm>
    </dsp:sp>
    <dsp:sp modelId="{2BA365EB-E715-4BC4-9B60-0AFE0C52C689}">
      <dsp:nvSpPr>
        <dsp:cNvPr id="0" name=""/>
        <dsp:cNvSpPr/>
      </dsp:nvSpPr>
      <dsp:spPr>
        <a:xfrm>
          <a:off x="0" y="1244935"/>
          <a:ext cx="12167813" cy="1671782"/>
        </a:xfrm>
        <a:prstGeom prst="roundRect">
          <a:avLst/>
        </a:prstGeom>
        <a:solidFill>
          <a:srgbClr val="CCDDF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F4D7B"/>
              </a:solidFill>
              <a:latin typeface="Calibri" panose="020F0502020204030204"/>
              <a:ea typeface="+mn-ea"/>
              <a:cs typeface="+mn-cs"/>
            </a:rPr>
            <a:t>Objectives:</a:t>
          </a:r>
        </a:p>
        <a:p>
          <a:pPr marL="0" lvl="0" indent="0" algn="l" defTabSz="800100">
            <a:lnSpc>
              <a:spcPct val="90000"/>
            </a:lnSpc>
            <a:spcBef>
              <a:spcPct val="0"/>
            </a:spcBef>
            <a:spcAft>
              <a:spcPct val="35000"/>
            </a:spcAft>
            <a:buNone/>
          </a:pPr>
          <a:r>
            <a:rPr lang="en-US" sz="1800" b="0" kern="1200" dirty="0">
              <a:solidFill>
                <a:srgbClr val="0F4D7B"/>
              </a:solidFill>
              <a:latin typeface="Calibri" panose="020F0502020204030204"/>
              <a:ea typeface="+mn-ea"/>
              <a:cs typeface="+mn-cs"/>
            </a:rPr>
            <a:t>-  implement LTFU model protocols and data collection with at least five clinical sites.</a:t>
          </a:r>
        </a:p>
        <a:p>
          <a:pPr marL="0" lvl="0" indent="0" algn="l" defTabSz="800100">
            <a:lnSpc>
              <a:spcPct val="90000"/>
            </a:lnSpc>
            <a:spcBef>
              <a:spcPct val="0"/>
            </a:spcBef>
            <a:spcAft>
              <a:spcPct val="35000"/>
            </a:spcAft>
            <a:buNone/>
          </a:pPr>
          <a:r>
            <a:rPr lang="en-US" sz="1800" b="0" kern="1200" dirty="0">
              <a:solidFill>
                <a:srgbClr val="0F4D7B"/>
              </a:solidFill>
              <a:latin typeface="Calibri" panose="020F0502020204030204"/>
              <a:ea typeface="+mn-ea"/>
              <a:cs typeface="+mn-cs"/>
            </a:rPr>
            <a:t>- </a:t>
          </a:r>
          <a:r>
            <a:rPr lang="en-US" sz="1800" b="0" kern="1200" dirty="0">
              <a:solidFill>
                <a:srgbClr val="0F4D7B"/>
              </a:solidFill>
              <a:latin typeface="+mn-lt"/>
            </a:rPr>
            <a:t>demonstrate integration of LTFU model data from clinical and public health systems</a:t>
          </a:r>
        </a:p>
        <a:p>
          <a:pPr marL="0" lvl="0" indent="0" algn="l" defTabSz="800100">
            <a:lnSpc>
              <a:spcPct val="90000"/>
            </a:lnSpc>
            <a:spcBef>
              <a:spcPct val="0"/>
            </a:spcBef>
            <a:spcAft>
              <a:spcPct val="35000"/>
            </a:spcAft>
            <a:buNone/>
          </a:pPr>
          <a:r>
            <a:rPr lang="en-US" sz="1800" b="0" kern="1200" dirty="0">
              <a:solidFill>
                <a:srgbClr val="0F4D7B"/>
              </a:solidFill>
              <a:latin typeface="+mn-lt"/>
              <a:ea typeface="+mn-ea"/>
              <a:cs typeface="+mn-cs"/>
            </a:rPr>
            <a:t>- increase the number of families who receive coordinated LTFU care through a medical home consistent with the LTFU model</a:t>
          </a:r>
        </a:p>
      </dsp:txBody>
      <dsp:txXfrm>
        <a:off x="81610" y="1326545"/>
        <a:ext cx="12004593" cy="1508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1188B-0A30-3E42-8A95-2AEFDF8417B1}">
      <dsp:nvSpPr>
        <dsp:cNvPr id="0" name=""/>
        <dsp:cNvSpPr/>
      </dsp:nvSpPr>
      <dsp:spPr>
        <a:xfrm>
          <a:off x="568290" y="1990"/>
          <a:ext cx="1958787" cy="1175272"/>
        </a:xfrm>
        <a:prstGeom prst="rect">
          <a:avLst/>
        </a:prstGeom>
        <a:solidFill>
          <a:srgbClr val="404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Medical Home</a:t>
          </a:r>
        </a:p>
      </dsp:txBody>
      <dsp:txXfrm>
        <a:off x="568290" y="1990"/>
        <a:ext cx="1958787" cy="1175272"/>
      </dsp:txXfrm>
    </dsp:sp>
    <dsp:sp modelId="{183B5E9F-2253-3B49-99B7-B7FCB3570BDE}">
      <dsp:nvSpPr>
        <dsp:cNvPr id="0" name=""/>
        <dsp:cNvSpPr/>
      </dsp:nvSpPr>
      <dsp:spPr>
        <a:xfrm>
          <a:off x="568290" y="1373142"/>
          <a:ext cx="1958787" cy="1175272"/>
        </a:xfrm>
        <a:prstGeom prst="rect">
          <a:avLst/>
        </a:prstGeom>
        <a:solidFill>
          <a:srgbClr val="404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Health </a:t>
          </a:r>
        </a:p>
        <a:p>
          <a:pPr marL="0" lvl="0" indent="0" algn="ctr" defTabSz="1155700">
            <a:lnSpc>
              <a:spcPct val="90000"/>
            </a:lnSpc>
            <a:spcBef>
              <a:spcPct val="0"/>
            </a:spcBef>
            <a:spcAft>
              <a:spcPct val="35000"/>
            </a:spcAft>
            <a:buNone/>
          </a:pPr>
          <a:r>
            <a:rPr lang="en-US" sz="2600" kern="1200" dirty="0"/>
            <a:t>Outcomes</a:t>
          </a:r>
        </a:p>
      </dsp:txBody>
      <dsp:txXfrm>
        <a:off x="568290" y="1373142"/>
        <a:ext cx="1958787" cy="1175272"/>
      </dsp:txXfrm>
    </dsp:sp>
    <dsp:sp modelId="{FC1A3B2C-98AF-B04B-9148-7B09E1DF6CD5}">
      <dsp:nvSpPr>
        <dsp:cNvPr id="0" name=""/>
        <dsp:cNvSpPr/>
      </dsp:nvSpPr>
      <dsp:spPr>
        <a:xfrm>
          <a:off x="568290" y="2744293"/>
          <a:ext cx="1958787" cy="1175272"/>
        </a:xfrm>
        <a:prstGeom prst="rect">
          <a:avLst/>
        </a:prstGeom>
        <a:solidFill>
          <a:srgbClr val="404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Care Coordination</a:t>
          </a:r>
        </a:p>
      </dsp:txBody>
      <dsp:txXfrm>
        <a:off x="568290" y="2744293"/>
        <a:ext cx="1958787" cy="1175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E7C5C-149C-784A-A9DD-9AE0D3F9196E}">
      <dsp:nvSpPr>
        <dsp:cNvPr id="0" name=""/>
        <dsp:cNvSpPr/>
      </dsp:nvSpPr>
      <dsp:spPr>
        <a:xfrm>
          <a:off x="149650" y="9990"/>
          <a:ext cx="8332441" cy="85245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latin typeface="+mn-lt"/>
            </a:rPr>
            <a:t>Research</a:t>
          </a:r>
        </a:p>
      </dsp:txBody>
      <dsp:txXfrm>
        <a:off x="174617" y="34957"/>
        <a:ext cx="7312842" cy="802517"/>
      </dsp:txXfrm>
    </dsp:sp>
    <dsp:sp modelId="{02E3E24C-91D9-424E-873B-19F5632359FF}">
      <dsp:nvSpPr>
        <dsp:cNvPr id="0" name=""/>
        <dsp:cNvSpPr/>
      </dsp:nvSpPr>
      <dsp:spPr>
        <a:xfrm>
          <a:off x="622227" y="970848"/>
          <a:ext cx="8332441" cy="85245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Translation</a:t>
          </a:r>
        </a:p>
      </dsp:txBody>
      <dsp:txXfrm>
        <a:off x="647194" y="995815"/>
        <a:ext cx="7106185" cy="802517"/>
      </dsp:txXfrm>
    </dsp:sp>
    <dsp:sp modelId="{5F6C20A6-68FC-1447-9E19-E5B752AA2B6B}">
      <dsp:nvSpPr>
        <dsp:cNvPr id="0" name=""/>
        <dsp:cNvSpPr/>
      </dsp:nvSpPr>
      <dsp:spPr>
        <a:xfrm>
          <a:off x="1244455" y="1941696"/>
          <a:ext cx="8332441" cy="85245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Clinical Care</a:t>
          </a:r>
        </a:p>
      </dsp:txBody>
      <dsp:txXfrm>
        <a:off x="1269422" y="1966663"/>
        <a:ext cx="7106185" cy="802517"/>
      </dsp:txXfrm>
    </dsp:sp>
    <dsp:sp modelId="{60F68530-18F6-E84A-8720-79BE19A2FFED}">
      <dsp:nvSpPr>
        <dsp:cNvPr id="0" name=""/>
        <dsp:cNvSpPr/>
      </dsp:nvSpPr>
      <dsp:spPr>
        <a:xfrm>
          <a:off x="1866683" y="2912544"/>
          <a:ext cx="8332441" cy="85245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Public Health</a:t>
          </a:r>
        </a:p>
      </dsp:txBody>
      <dsp:txXfrm>
        <a:off x="1891650" y="2937511"/>
        <a:ext cx="7106185" cy="802517"/>
      </dsp:txXfrm>
    </dsp:sp>
    <dsp:sp modelId="{79B180B9-715A-2447-8B16-C4FEEC08D52C}">
      <dsp:nvSpPr>
        <dsp:cNvPr id="0" name=""/>
        <dsp:cNvSpPr/>
      </dsp:nvSpPr>
      <dsp:spPr>
        <a:xfrm>
          <a:off x="2488910" y="3883392"/>
          <a:ext cx="8332441" cy="85245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b="1" kern="1200" dirty="0">
              <a:solidFill>
                <a:srgbClr val="FFC000"/>
              </a:solidFill>
            </a:rPr>
            <a:t>Patients &amp; </a:t>
          </a:r>
        </a:p>
        <a:p>
          <a:pPr marL="0" lvl="0" indent="0" algn="l" defTabSz="1244600">
            <a:lnSpc>
              <a:spcPct val="100000"/>
            </a:lnSpc>
            <a:spcBef>
              <a:spcPct val="0"/>
            </a:spcBef>
            <a:spcAft>
              <a:spcPts val="0"/>
            </a:spcAft>
            <a:buNone/>
          </a:pPr>
          <a:r>
            <a:rPr lang="en-US" sz="2800" b="1" kern="1200" dirty="0">
              <a:solidFill>
                <a:srgbClr val="FFC000"/>
              </a:solidFill>
            </a:rPr>
            <a:t>Families</a:t>
          </a:r>
        </a:p>
      </dsp:txBody>
      <dsp:txXfrm>
        <a:off x="2513877" y="3908359"/>
        <a:ext cx="7106185" cy="802517"/>
      </dsp:txXfrm>
    </dsp:sp>
    <dsp:sp modelId="{366FC7F3-2D2C-794B-8CF8-F8F3BD4ACE0B}">
      <dsp:nvSpPr>
        <dsp:cNvPr id="0" name=""/>
        <dsp:cNvSpPr/>
      </dsp:nvSpPr>
      <dsp:spPr>
        <a:xfrm>
          <a:off x="7778347" y="622763"/>
          <a:ext cx="554093" cy="55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03018" y="622763"/>
        <a:ext cx="304751" cy="416955"/>
      </dsp:txXfrm>
    </dsp:sp>
    <dsp:sp modelId="{A5541336-CE9B-6846-9B58-EE1A25B626EC}">
      <dsp:nvSpPr>
        <dsp:cNvPr id="0" name=""/>
        <dsp:cNvSpPr/>
      </dsp:nvSpPr>
      <dsp:spPr>
        <a:xfrm>
          <a:off x="8400575" y="1593611"/>
          <a:ext cx="554093" cy="55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25246" y="1593611"/>
        <a:ext cx="304751" cy="416955"/>
      </dsp:txXfrm>
    </dsp:sp>
    <dsp:sp modelId="{A127FCF0-7DB0-3849-ABAE-83B654D9017F}">
      <dsp:nvSpPr>
        <dsp:cNvPr id="0" name=""/>
        <dsp:cNvSpPr/>
      </dsp:nvSpPr>
      <dsp:spPr>
        <a:xfrm>
          <a:off x="9022802" y="2550251"/>
          <a:ext cx="554093" cy="55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147473" y="2550251"/>
        <a:ext cx="304751" cy="416955"/>
      </dsp:txXfrm>
    </dsp:sp>
    <dsp:sp modelId="{38B11E00-F90B-AB49-B7B2-1361F067E255}">
      <dsp:nvSpPr>
        <dsp:cNvPr id="0" name=""/>
        <dsp:cNvSpPr/>
      </dsp:nvSpPr>
      <dsp:spPr>
        <a:xfrm>
          <a:off x="9645030" y="3530571"/>
          <a:ext cx="554093" cy="55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769701" y="3530571"/>
        <a:ext cx="304751" cy="416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DDC5-AEB8-9340-8999-C4EC2C8FFCF9}">
      <dsp:nvSpPr>
        <dsp:cNvPr id="0" name=""/>
        <dsp:cNvSpPr/>
      </dsp:nvSpPr>
      <dsp:spPr>
        <a:xfrm>
          <a:off x="0" y="402074"/>
          <a:ext cx="10382896" cy="978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828" tIns="479044" rIns="80582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LTFU Data Collection for States, Families, Patients, Clinicians</a:t>
          </a:r>
        </a:p>
      </dsp:txBody>
      <dsp:txXfrm>
        <a:off x="0" y="402074"/>
        <a:ext cx="10382896" cy="978075"/>
      </dsp:txXfrm>
    </dsp:sp>
    <dsp:sp modelId="{4A7ACB5C-DE1F-A346-8E69-D8E7A17AD361}">
      <dsp:nvSpPr>
        <dsp:cNvPr id="0" name=""/>
        <dsp:cNvSpPr/>
      </dsp:nvSpPr>
      <dsp:spPr>
        <a:xfrm>
          <a:off x="519144" y="62594"/>
          <a:ext cx="7268027"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714" tIns="0" rIns="274714" bIns="0" numCol="1" spcCol="1270" anchor="ctr" anchorCtr="0">
          <a:noAutofit/>
        </a:bodyPr>
        <a:lstStyle/>
        <a:p>
          <a:pPr marL="0" lvl="0" indent="0" algn="l" defTabSz="1244600">
            <a:lnSpc>
              <a:spcPct val="90000"/>
            </a:lnSpc>
            <a:spcBef>
              <a:spcPct val="0"/>
            </a:spcBef>
            <a:spcAft>
              <a:spcPct val="35000"/>
            </a:spcAft>
            <a:buNone/>
          </a:pPr>
          <a:r>
            <a:rPr lang="en-US" sz="2800" b="1" kern="1200" dirty="0"/>
            <a:t>LTFU-Cares</a:t>
          </a:r>
        </a:p>
      </dsp:txBody>
      <dsp:txXfrm>
        <a:off x="552288" y="95738"/>
        <a:ext cx="7201739" cy="612672"/>
      </dsp:txXfrm>
    </dsp:sp>
    <dsp:sp modelId="{E57F715E-0F3E-AC4D-A0ED-16F485487EA8}">
      <dsp:nvSpPr>
        <dsp:cNvPr id="0" name=""/>
        <dsp:cNvSpPr/>
      </dsp:nvSpPr>
      <dsp:spPr>
        <a:xfrm>
          <a:off x="0" y="1843830"/>
          <a:ext cx="10382896" cy="978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828" tIns="479044" rIns="80582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LTFU Monitoring, Assessment, and Reporting for States</a:t>
          </a:r>
        </a:p>
      </dsp:txBody>
      <dsp:txXfrm>
        <a:off x="0" y="1843830"/>
        <a:ext cx="10382896" cy="978075"/>
      </dsp:txXfrm>
    </dsp:sp>
    <dsp:sp modelId="{58346EF0-C293-1647-8418-AE83D00E45A7}">
      <dsp:nvSpPr>
        <dsp:cNvPr id="0" name=""/>
        <dsp:cNvSpPr/>
      </dsp:nvSpPr>
      <dsp:spPr>
        <a:xfrm>
          <a:off x="519144" y="1504350"/>
          <a:ext cx="7268027"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714" tIns="0" rIns="274714" bIns="0" numCol="1" spcCol="1270" anchor="ctr" anchorCtr="0">
          <a:noAutofit/>
        </a:bodyPr>
        <a:lstStyle/>
        <a:p>
          <a:pPr marL="0" lvl="0" indent="0" algn="l" defTabSz="1244600">
            <a:lnSpc>
              <a:spcPct val="90000"/>
            </a:lnSpc>
            <a:spcBef>
              <a:spcPct val="0"/>
            </a:spcBef>
            <a:spcAft>
              <a:spcPct val="35000"/>
            </a:spcAft>
            <a:buNone/>
          </a:pPr>
          <a:r>
            <a:rPr lang="en-US" sz="2800" b="1" kern="1200" dirty="0"/>
            <a:t>LTFU-Check</a:t>
          </a:r>
        </a:p>
      </dsp:txBody>
      <dsp:txXfrm>
        <a:off x="552288" y="1537494"/>
        <a:ext cx="7201739" cy="612672"/>
      </dsp:txXfrm>
    </dsp:sp>
    <dsp:sp modelId="{D8C42266-FE5B-D742-8952-EEDE13C10E97}">
      <dsp:nvSpPr>
        <dsp:cNvPr id="0" name=""/>
        <dsp:cNvSpPr/>
      </dsp:nvSpPr>
      <dsp:spPr>
        <a:xfrm>
          <a:off x="0" y="3285585"/>
          <a:ext cx="10382896" cy="978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828" tIns="479044" rIns="80582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LTFU Data Visualization for Families, Patients, States, Clinicians</a:t>
          </a:r>
        </a:p>
      </dsp:txBody>
      <dsp:txXfrm>
        <a:off x="0" y="3285585"/>
        <a:ext cx="10382896" cy="978075"/>
      </dsp:txXfrm>
    </dsp:sp>
    <dsp:sp modelId="{00C2B7A9-7E0E-6E47-A855-07E76F1D5CA0}">
      <dsp:nvSpPr>
        <dsp:cNvPr id="0" name=""/>
        <dsp:cNvSpPr/>
      </dsp:nvSpPr>
      <dsp:spPr>
        <a:xfrm>
          <a:off x="519144" y="2946105"/>
          <a:ext cx="7268027"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714" tIns="0" rIns="274714" bIns="0" numCol="1" spcCol="1270" anchor="ctr" anchorCtr="0">
          <a:noAutofit/>
        </a:bodyPr>
        <a:lstStyle/>
        <a:p>
          <a:pPr marL="0" lvl="0" indent="0" algn="l" defTabSz="1244600">
            <a:lnSpc>
              <a:spcPct val="90000"/>
            </a:lnSpc>
            <a:spcBef>
              <a:spcPct val="0"/>
            </a:spcBef>
            <a:spcAft>
              <a:spcPct val="35000"/>
            </a:spcAft>
            <a:buNone/>
          </a:pPr>
          <a:r>
            <a:rPr lang="en-US" sz="2800" b="1" kern="1200" dirty="0"/>
            <a:t>LTFU-Cares Dashboard</a:t>
          </a:r>
        </a:p>
      </dsp:txBody>
      <dsp:txXfrm>
        <a:off x="552288" y="2979249"/>
        <a:ext cx="7201739"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FE04-4082-E04D-8037-F0634CBC479F}">
      <dsp:nvSpPr>
        <dsp:cNvPr id="0" name=""/>
        <dsp:cNvSpPr/>
      </dsp:nvSpPr>
      <dsp:spPr>
        <a:xfrm>
          <a:off x="716396" y="1423654"/>
          <a:ext cx="2617991" cy="90919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E1E7A-6CCE-F948-A953-5C453873B44F}">
      <dsp:nvSpPr>
        <dsp:cNvPr id="0" name=""/>
        <dsp:cNvSpPr/>
      </dsp:nvSpPr>
      <dsp:spPr>
        <a:xfrm>
          <a:off x="1775769" y="3649962"/>
          <a:ext cx="507362" cy="32471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3C89B-91C4-414C-B40C-DB09E27FECC1}">
      <dsp:nvSpPr>
        <dsp:cNvPr id="0" name=""/>
        <dsp:cNvSpPr/>
      </dsp:nvSpPr>
      <dsp:spPr>
        <a:xfrm>
          <a:off x="754415" y="4145174"/>
          <a:ext cx="2550069" cy="608835"/>
        </a:xfrm>
        <a:prstGeom prst="rect">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LTFU-Cares</a:t>
          </a:r>
        </a:p>
      </dsp:txBody>
      <dsp:txXfrm>
        <a:off x="754415" y="4145174"/>
        <a:ext cx="2550069" cy="608835"/>
      </dsp:txXfrm>
    </dsp:sp>
    <dsp:sp modelId="{39D58D48-F73D-E24F-9A7E-34CC9C54956D}">
      <dsp:nvSpPr>
        <dsp:cNvPr id="0" name=""/>
        <dsp:cNvSpPr/>
      </dsp:nvSpPr>
      <dsp:spPr>
        <a:xfrm>
          <a:off x="1668208" y="2403067"/>
          <a:ext cx="913252" cy="9132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Core</a:t>
          </a:r>
        </a:p>
      </dsp:txBody>
      <dsp:txXfrm>
        <a:off x="1801951" y="2536810"/>
        <a:ext cx="645766" cy="645766"/>
      </dsp:txXfrm>
    </dsp:sp>
    <dsp:sp modelId="{06142741-8139-3741-943F-149EB268330E}">
      <dsp:nvSpPr>
        <dsp:cNvPr id="0" name=""/>
        <dsp:cNvSpPr/>
      </dsp:nvSpPr>
      <dsp:spPr>
        <a:xfrm>
          <a:off x="1014725" y="1717925"/>
          <a:ext cx="913252" cy="9132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SPOT SMA</a:t>
          </a:r>
        </a:p>
      </dsp:txBody>
      <dsp:txXfrm>
        <a:off x="1148468" y="1851668"/>
        <a:ext cx="645766" cy="645766"/>
      </dsp:txXfrm>
    </dsp:sp>
    <dsp:sp modelId="{CC508C5F-BE9C-374A-8F22-DFE899D8BD74}">
      <dsp:nvSpPr>
        <dsp:cNvPr id="0" name=""/>
        <dsp:cNvSpPr/>
      </dsp:nvSpPr>
      <dsp:spPr>
        <a:xfrm>
          <a:off x="1948272" y="1497120"/>
          <a:ext cx="913252" cy="91325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Cure SMA</a:t>
          </a:r>
        </a:p>
      </dsp:txBody>
      <dsp:txXfrm>
        <a:off x="2082015" y="1630863"/>
        <a:ext cx="645766" cy="645766"/>
      </dsp:txXfrm>
    </dsp:sp>
    <dsp:sp modelId="{288AD7DE-F361-114C-B100-12411F4FE5E1}">
      <dsp:nvSpPr>
        <dsp:cNvPr id="0" name=""/>
        <dsp:cNvSpPr/>
      </dsp:nvSpPr>
      <dsp:spPr>
        <a:xfrm>
          <a:off x="608835" y="1312035"/>
          <a:ext cx="2841230" cy="227298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FE04-4082-E04D-8037-F0634CBC479F}">
      <dsp:nvSpPr>
        <dsp:cNvPr id="0" name=""/>
        <dsp:cNvSpPr/>
      </dsp:nvSpPr>
      <dsp:spPr>
        <a:xfrm>
          <a:off x="646609" y="1314272"/>
          <a:ext cx="2362962" cy="82062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E1E7A-6CCE-F948-A953-5C453873B44F}">
      <dsp:nvSpPr>
        <dsp:cNvPr id="0" name=""/>
        <dsp:cNvSpPr/>
      </dsp:nvSpPr>
      <dsp:spPr>
        <a:xfrm>
          <a:off x="1602784" y="3323706"/>
          <a:ext cx="457938" cy="29308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3C89B-91C4-414C-B40C-DB09E27FECC1}">
      <dsp:nvSpPr>
        <dsp:cNvPr id="0" name=""/>
        <dsp:cNvSpPr/>
      </dsp:nvSpPr>
      <dsp:spPr>
        <a:xfrm>
          <a:off x="732701" y="3558171"/>
          <a:ext cx="2198104" cy="549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LTFU-Cares</a:t>
          </a:r>
        </a:p>
      </dsp:txBody>
      <dsp:txXfrm>
        <a:off x="732701" y="3558171"/>
        <a:ext cx="2198104" cy="549526"/>
      </dsp:txXfrm>
    </dsp:sp>
    <dsp:sp modelId="{39D58D48-F73D-E24F-9A7E-34CC9C54956D}">
      <dsp:nvSpPr>
        <dsp:cNvPr id="0" name=""/>
        <dsp:cNvSpPr/>
      </dsp:nvSpPr>
      <dsp:spPr>
        <a:xfrm>
          <a:off x="1505701" y="2198277"/>
          <a:ext cx="824289" cy="824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Core</a:t>
          </a:r>
        </a:p>
      </dsp:txBody>
      <dsp:txXfrm>
        <a:off x="1626415" y="2318991"/>
        <a:ext cx="582861" cy="582861"/>
      </dsp:txXfrm>
    </dsp:sp>
    <dsp:sp modelId="{06142741-8139-3741-943F-149EB268330E}">
      <dsp:nvSpPr>
        <dsp:cNvPr id="0" name=""/>
        <dsp:cNvSpPr/>
      </dsp:nvSpPr>
      <dsp:spPr>
        <a:xfrm>
          <a:off x="915876" y="1579877"/>
          <a:ext cx="824289" cy="824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SPOT SMA</a:t>
          </a:r>
        </a:p>
      </dsp:txBody>
      <dsp:txXfrm>
        <a:off x="1036590" y="1700591"/>
        <a:ext cx="582861" cy="582861"/>
      </dsp:txXfrm>
    </dsp:sp>
    <dsp:sp modelId="{CC508C5F-BE9C-374A-8F22-DFE899D8BD74}">
      <dsp:nvSpPr>
        <dsp:cNvPr id="0" name=""/>
        <dsp:cNvSpPr/>
      </dsp:nvSpPr>
      <dsp:spPr>
        <a:xfrm>
          <a:off x="1758483" y="1380582"/>
          <a:ext cx="824289" cy="82428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Cure SMA</a:t>
          </a:r>
        </a:p>
      </dsp:txBody>
      <dsp:txXfrm>
        <a:off x="1879197" y="1501296"/>
        <a:ext cx="582861" cy="582861"/>
      </dsp:txXfrm>
    </dsp:sp>
    <dsp:sp modelId="{288AD7DE-F361-114C-B100-12411F4FE5E1}">
      <dsp:nvSpPr>
        <dsp:cNvPr id="0" name=""/>
        <dsp:cNvSpPr/>
      </dsp:nvSpPr>
      <dsp:spPr>
        <a:xfrm>
          <a:off x="549526" y="1213526"/>
          <a:ext cx="2564455" cy="205156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08BF7-91D9-FE48-81B0-F6E832122FDE}">
      <dsp:nvSpPr>
        <dsp:cNvPr id="0" name=""/>
        <dsp:cNvSpPr/>
      </dsp:nvSpPr>
      <dsp:spPr>
        <a:xfrm>
          <a:off x="0" y="639426"/>
          <a:ext cx="2867218" cy="143360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LTFU-Check</a:t>
          </a:r>
        </a:p>
      </dsp:txBody>
      <dsp:txXfrm>
        <a:off x="41989" y="681415"/>
        <a:ext cx="2783240" cy="1349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FE04-4082-E04D-8037-F0634CBC479F}">
      <dsp:nvSpPr>
        <dsp:cNvPr id="0" name=""/>
        <dsp:cNvSpPr/>
      </dsp:nvSpPr>
      <dsp:spPr>
        <a:xfrm>
          <a:off x="427957" y="820712"/>
          <a:ext cx="1563925" cy="54313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E1E7A-6CCE-F948-A953-5C453873B44F}">
      <dsp:nvSpPr>
        <dsp:cNvPr id="0" name=""/>
        <dsp:cNvSpPr/>
      </dsp:nvSpPr>
      <dsp:spPr>
        <a:xfrm>
          <a:off x="1060801" y="2150655"/>
          <a:ext cx="303086" cy="19397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3C89B-91C4-414C-B40C-DB09E27FECC1}">
      <dsp:nvSpPr>
        <dsp:cNvPr id="0" name=""/>
        <dsp:cNvSpPr/>
      </dsp:nvSpPr>
      <dsp:spPr>
        <a:xfrm>
          <a:off x="484937" y="2305835"/>
          <a:ext cx="1454814" cy="36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LTFU-Cares</a:t>
          </a:r>
        </a:p>
      </dsp:txBody>
      <dsp:txXfrm>
        <a:off x="484937" y="2305835"/>
        <a:ext cx="1454814" cy="363703"/>
      </dsp:txXfrm>
    </dsp:sp>
    <dsp:sp modelId="{39D58D48-F73D-E24F-9A7E-34CC9C54956D}">
      <dsp:nvSpPr>
        <dsp:cNvPr id="0" name=""/>
        <dsp:cNvSpPr/>
      </dsp:nvSpPr>
      <dsp:spPr>
        <a:xfrm>
          <a:off x="996547" y="1405790"/>
          <a:ext cx="545555" cy="5455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Core</a:t>
          </a:r>
        </a:p>
      </dsp:txBody>
      <dsp:txXfrm>
        <a:off x="1076442" y="1485685"/>
        <a:ext cx="385765" cy="385765"/>
      </dsp:txXfrm>
    </dsp:sp>
    <dsp:sp modelId="{06142741-8139-3741-943F-149EB268330E}">
      <dsp:nvSpPr>
        <dsp:cNvPr id="0" name=""/>
        <dsp:cNvSpPr/>
      </dsp:nvSpPr>
      <dsp:spPr>
        <a:xfrm>
          <a:off x="606172" y="996502"/>
          <a:ext cx="545555" cy="5455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SPOT SMA</a:t>
          </a:r>
        </a:p>
      </dsp:txBody>
      <dsp:txXfrm>
        <a:off x="686067" y="1076397"/>
        <a:ext cx="385765" cy="385765"/>
      </dsp:txXfrm>
    </dsp:sp>
    <dsp:sp modelId="{CC508C5F-BE9C-374A-8F22-DFE899D8BD74}">
      <dsp:nvSpPr>
        <dsp:cNvPr id="0" name=""/>
        <dsp:cNvSpPr/>
      </dsp:nvSpPr>
      <dsp:spPr>
        <a:xfrm>
          <a:off x="1163851" y="864599"/>
          <a:ext cx="545555" cy="54555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Cure SMA</a:t>
          </a:r>
        </a:p>
      </dsp:txBody>
      <dsp:txXfrm>
        <a:off x="1243746" y="944494"/>
        <a:ext cx="385765" cy="385765"/>
      </dsp:txXfrm>
    </dsp:sp>
    <dsp:sp modelId="{288AD7DE-F361-114C-B100-12411F4FE5E1}">
      <dsp:nvSpPr>
        <dsp:cNvPr id="0" name=""/>
        <dsp:cNvSpPr/>
      </dsp:nvSpPr>
      <dsp:spPr>
        <a:xfrm>
          <a:off x="363703" y="754033"/>
          <a:ext cx="1697283" cy="135782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C499B-BAB0-7B48-9E8D-6CF327B2F996}">
      <dsp:nvSpPr>
        <dsp:cNvPr id="0" name=""/>
        <dsp:cNvSpPr/>
      </dsp:nvSpPr>
      <dsp:spPr>
        <a:xfrm>
          <a:off x="1119419" y="768"/>
          <a:ext cx="670699" cy="335349"/>
        </a:xfrm>
        <a:prstGeom prst="roundRect">
          <a:avLst>
            <a:gd name="adj" fmla="val 10000"/>
          </a:avLst>
        </a:prstGeom>
        <a:solidFill>
          <a:srgbClr val="404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Levels</a:t>
          </a:r>
        </a:p>
      </dsp:txBody>
      <dsp:txXfrm>
        <a:off x="1129241" y="10590"/>
        <a:ext cx="651055" cy="315705"/>
      </dsp:txXfrm>
    </dsp:sp>
    <dsp:sp modelId="{9D0A5059-2006-FD4E-A787-7B15493985B5}">
      <dsp:nvSpPr>
        <dsp:cNvPr id="0" name=""/>
        <dsp:cNvSpPr/>
      </dsp:nvSpPr>
      <dsp:spPr>
        <a:xfrm>
          <a:off x="1140769" y="336117"/>
          <a:ext cx="91440" cy="251512"/>
        </a:xfrm>
        <a:custGeom>
          <a:avLst/>
          <a:gdLst/>
          <a:ahLst/>
          <a:cxnLst/>
          <a:rect l="0" t="0" r="0" b="0"/>
          <a:pathLst>
            <a:path>
              <a:moveTo>
                <a:pt x="45720" y="0"/>
              </a:moveTo>
              <a:lnTo>
                <a:pt x="45720" y="251512"/>
              </a:lnTo>
              <a:lnTo>
                <a:pt x="112789" y="251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774621-B771-2645-972D-D7AAF9B5B13C}">
      <dsp:nvSpPr>
        <dsp:cNvPr id="0" name=""/>
        <dsp:cNvSpPr/>
      </dsp:nvSpPr>
      <dsp:spPr>
        <a:xfrm>
          <a:off x="1253559" y="419955"/>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National</a:t>
          </a:r>
        </a:p>
      </dsp:txBody>
      <dsp:txXfrm>
        <a:off x="1263381" y="429777"/>
        <a:ext cx="516915" cy="315705"/>
      </dsp:txXfrm>
    </dsp:sp>
    <dsp:sp modelId="{9DB72D0A-918C-9545-9439-7650E044EFA9}">
      <dsp:nvSpPr>
        <dsp:cNvPr id="0" name=""/>
        <dsp:cNvSpPr/>
      </dsp:nvSpPr>
      <dsp:spPr>
        <a:xfrm>
          <a:off x="1140769" y="336117"/>
          <a:ext cx="91440" cy="670699"/>
        </a:xfrm>
        <a:custGeom>
          <a:avLst/>
          <a:gdLst/>
          <a:ahLst/>
          <a:cxnLst/>
          <a:rect l="0" t="0" r="0" b="0"/>
          <a:pathLst>
            <a:path>
              <a:moveTo>
                <a:pt x="45720" y="0"/>
              </a:moveTo>
              <a:lnTo>
                <a:pt x="45720" y="670699"/>
              </a:lnTo>
              <a:lnTo>
                <a:pt x="112789" y="670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F124D-C36F-0C41-B644-82CC113204D1}">
      <dsp:nvSpPr>
        <dsp:cNvPr id="0" name=""/>
        <dsp:cNvSpPr/>
      </dsp:nvSpPr>
      <dsp:spPr>
        <a:xfrm>
          <a:off x="1253559" y="839142"/>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State</a:t>
          </a:r>
        </a:p>
      </dsp:txBody>
      <dsp:txXfrm>
        <a:off x="1263381" y="848964"/>
        <a:ext cx="516915" cy="315705"/>
      </dsp:txXfrm>
    </dsp:sp>
    <dsp:sp modelId="{0E410A69-D695-8D4E-BD2F-E1D8F16DBFD9}">
      <dsp:nvSpPr>
        <dsp:cNvPr id="0" name=""/>
        <dsp:cNvSpPr/>
      </dsp:nvSpPr>
      <dsp:spPr>
        <a:xfrm>
          <a:off x="1140769" y="336117"/>
          <a:ext cx="91440" cy="1089887"/>
        </a:xfrm>
        <a:custGeom>
          <a:avLst/>
          <a:gdLst/>
          <a:ahLst/>
          <a:cxnLst/>
          <a:rect l="0" t="0" r="0" b="0"/>
          <a:pathLst>
            <a:path>
              <a:moveTo>
                <a:pt x="45720" y="0"/>
              </a:moveTo>
              <a:lnTo>
                <a:pt x="45720" y="1089887"/>
              </a:lnTo>
              <a:lnTo>
                <a:pt x="112789" y="1089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AA57F-9618-1241-8804-6395B85B26E2}">
      <dsp:nvSpPr>
        <dsp:cNvPr id="0" name=""/>
        <dsp:cNvSpPr/>
      </dsp:nvSpPr>
      <dsp:spPr>
        <a:xfrm>
          <a:off x="1253559" y="1258330"/>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Community</a:t>
          </a:r>
        </a:p>
      </dsp:txBody>
      <dsp:txXfrm>
        <a:off x="1263381" y="1268152"/>
        <a:ext cx="516915" cy="315705"/>
      </dsp:txXfrm>
    </dsp:sp>
    <dsp:sp modelId="{20573AC4-915E-BA40-B407-E9CE1C992D3E}">
      <dsp:nvSpPr>
        <dsp:cNvPr id="0" name=""/>
        <dsp:cNvSpPr/>
      </dsp:nvSpPr>
      <dsp:spPr>
        <a:xfrm>
          <a:off x="1140769" y="336117"/>
          <a:ext cx="91440" cy="1509074"/>
        </a:xfrm>
        <a:custGeom>
          <a:avLst/>
          <a:gdLst/>
          <a:ahLst/>
          <a:cxnLst/>
          <a:rect l="0" t="0" r="0" b="0"/>
          <a:pathLst>
            <a:path>
              <a:moveTo>
                <a:pt x="45720" y="0"/>
              </a:moveTo>
              <a:lnTo>
                <a:pt x="45720" y="1509074"/>
              </a:lnTo>
              <a:lnTo>
                <a:pt x="112789" y="1509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8898B-FDDD-0D4F-8CCF-8F870AB3C96E}">
      <dsp:nvSpPr>
        <dsp:cNvPr id="0" name=""/>
        <dsp:cNvSpPr/>
      </dsp:nvSpPr>
      <dsp:spPr>
        <a:xfrm>
          <a:off x="1253559" y="1677517"/>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Clinic</a:t>
          </a:r>
        </a:p>
      </dsp:txBody>
      <dsp:txXfrm>
        <a:off x="1263381" y="1687339"/>
        <a:ext cx="516915" cy="315705"/>
      </dsp:txXfrm>
    </dsp:sp>
    <dsp:sp modelId="{08B3EB04-7DD6-9D47-AF92-57170B8E240E}">
      <dsp:nvSpPr>
        <dsp:cNvPr id="0" name=""/>
        <dsp:cNvSpPr/>
      </dsp:nvSpPr>
      <dsp:spPr>
        <a:xfrm>
          <a:off x="1140769" y="336117"/>
          <a:ext cx="91440" cy="1928262"/>
        </a:xfrm>
        <a:custGeom>
          <a:avLst/>
          <a:gdLst/>
          <a:ahLst/>
          <a:cxnLst/>
          <a:rect l="0" t="0" r="0" b="0"/>
          <a:pathLst>
            <a:path>
              <a:moveTo>
                <a:pt x="45720" y="0"/>
              </a:moveTo>
              <a:lnTo>
                <a:pt x="45720" y="1928262"/>
              </a:lnTo>
              <a:lnTo>
                <a:pt x="112789" y="19282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69F62-FF1A-4D45-95BF-A5A39869A2FD}">
      <dsp:nvSpPr>
        <dsp:cNvPr id="0" name=""/>
        <dsp:cNvSpPr/>
      </dsp:nvSpPr>
      <dsp:spPr>
        <a:xfrm>
          <a:off x="1253559" y="2096705"/>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Family</a:t>
          </a:r>
        </a:p>
      </dsp:txBody>
      <dsp:txXfrm>
        <a:off x="1263381" y="2106527"/>
        <a:ext cx="516915" cy="315705"/>
      </dsp:txXfrm>
    </dsp:sp>
    <dsp:sp modelId="{105D5E38-CC83-7E4E-8D3C-42A34BB35C06}">
      <dsp:nvSpPr>
        <dsp:cNvPr id="0" name=""/>
        <dsp:cNvSpPr/>
      </dsp:nvSpPr>
      <dsp:spPr>
        <a:xfrm>
          <a:off x="1957794" y="768"/>
          <a:ext cx="670699" cy="335349"/>
        </a:xfrm>
        <a:prstGeom prst="roundRect">
          <a:avLst>
            <a:gd name="adj" fmla="val 10000"/>
          </a:avLst>
        </a:prstGeom>
        <a:solidFill>
          <a:srgbClr val="404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Population</a:t>
          </a:r>
        </a:p>
      </dsp:txBody>
      <dsp:txXfrm>
        <a:off x="1967616" y="10590"/>
        <a:ext cx="651055" cy="315705"/>
      </dsp:txXfrm>
    </dsp:sp>
    <dsp:sp modelId="{82A231AB-0FEE-8445-A086-384A38F7D782}">
      <dsp:nvSpPr>
        <dsp:cNvPr id="0" name=""/>
        <dsp:cNvSpPr/>
      </dsp:nvSpPr>
      <dsp:spPr>
        <a:xfrm>
          <a:off x="1979144" y="336117"/>
          <a:ext cx="91440" cy="251512"/>
        </a:xfrm>
        <a:custGeom>
          <a:avLst/>
          <a:gdLst/>
          <a:ahLst/>
          <a:cxnLst/>
          <a:rect l="0" t="0" r="0" b="0"/>
          <a:pathLst>
            <a:path>
              <a:moveTo>
                <a:pt x="45720" y="0"/>
              </a:moveTo>
              <a:lnTo>
                <a:pt x="45720" y="251512"/>
              </a:lnTo>
              <a:lnTo>
                <a:pt x="112789" y="251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59060-690A-174D-A8C8-64CB449D0B24}">
      <dsp:nvSpPr>
        <dsp:cNvPr id="0" name=""/>
        <dsp:cNvSpPr/>
      </dsp:nvSpPr>
      <dsp:spPr>
        <a:xfrm>
          <a:off x="2091934" y="419955"/>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Aggregate</a:t>
          </a:r>
        </a:p>
      </dsp:txBody>
      <dsp:txXfrm>
        <a:off x="2101756" y="429777"/>
        <a:ext cx="516915" cy="315705"/>
      </dsp:txXfrm>
    </dsp:sp>
    <dsp:sp modelId="{E1873E2F-3643-E147-B120-6E9C57EEF8AB}">
      <dsp:nvSpPr>
        <dsp:cNvPr id="0" name=""/>
        <dsp:cNvSpPr/>
      </dsp:nvSpPr>
      <dsp:spPr>
        <a:xfrm>
          <a:off x="1979144" y="336117"/>
          <a:ext cx="91440" cy="670699"/>
        </a:xfrm>
        <a:custGeom>
          <a:avLst/>
          <a:gdLst/>
          <a:ahLst/>
          <a:cxnLst/>
          <a:rect l="0" t="0" r="0" b="0"/>
          <a:pathLst>
            <a:path>
              <a:moveTo>
                <a:pt x="45720" y="0"/>
              </a:moveTo>
              <a:lnTo>
                <a:pt x="45720" y="670699"/>
              </a:lnTo>
              <a:lnTo>
                <a:pt x="112789" y="670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613A66-C3E3-E54C-8534-E5AB7329C555}">
      <dsp:nvSpPr>
        <dsp:cNvPr id="0" name=""/>
        <dsp:cNvSpPr/>
      </dsp:nvSpPr>
      <dsp:spPr>
        <a:xfrm>
          <a:off x="2091934" y="839142"/>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Disease-specific</a:t>
          </a:r>
        </a:p>
      </dsp:txBody>
      <dsp:txXfrm>
        <a:off x="2101756" y="848964"/>
        <a:ext cx="516915" cy="315705"/>
      </dsp:txXfrm>
    </dsp:sp>
    <dsp:sp modelId="{3A2E94E3-08D2-8C49-BA47-F20613B46387}">
      <dsp:nvSpPr>
        <dsp:cNvPr id="0" name=""/>
        <dsp:cNvSpPr/>
      </dsp:nvSpPr>
      <dsp:spPr>
        <a:xfrm>
          <a:off x="1979144" y="336117"/>
          <a:ext cx="91440" cy="1089887"/>
        </a:xfrm>
        <a:custGeom>
          <a:avLst/>
          <a:gdLst/>
          <a:ahLst/>
          <a:cxnLst/>
          <a:rect l="0" t="0" r="0" b="0"/>
          <a:pathLst>
            <a:path>
              <a:moveTo>
                <a:pt x="45720" y="0"/>
              </a:moveTo>
              <a:lnTo>
                <a:pt x="45720" y="1089887"/>
              </a:lnTo>
              <a:lnTo>
                <a:pt x="112789" y="1089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AD3A14-5196-C54D-92D2-E3BDB6A94150}">
      <dsp:nvSpPr>
        <dsp:cNvPr id="0" name=""/>
        <dsp:cNvSpPr/>
      </dsp:nvSpPr>
      <dsp:spPr>
        <a:xfrm>
          <a:off x="2091934" y="1258330"/>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Community-specific</a:t>
          </a:r>
        </a:p>
      </dsp:txBody>
      <dsp:txXfrm>
        <a:off x="2101756" y="1268152"/>
        <a:ext cx="516915" cy="315705"/>
      </dsp:txXfrm>
    </dsp:sp>
    <dsp:sp modelId="{7AD39050-DB8F-E148-9B26-FD13AF4F779D}">
      <dsp:nvSpPr>
        <dsp:cNvPr id="0" name=""/>
        <dsp:cNvSpPr/>
      </dsp:nvSpPr>
      <dsp:spPr>
        <a:xfrm>
          <a:off x="1979144" y="336117"/>
          <a:ext cx="91440" cy="1509074"/>
        </a:xfrm>
        <a:custGeom>
          <a:avLst/>
          <a:gdLst/>
          <a:ahLst/>
          <a:cxnLst/>
          <a:rect l="0" t="0" r="0" b="0"/>
          <a:pathLst>
            <a:path>
              <a:moveTo>
                <a:pt x="45720" y="0"/>
              </a:moveTo>
              <a:lnTo>
                <a:pt x="45720" y="1509074"/>
              </a:lnTo>
              <a:lnTo>
                <a:pt x="112789" y="1509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30A057-54E7-3242-A359-CB30B4D32E96}">
      <dsp:nvSpPr>
        <dsp:cNvPr id="0" name=""/>
        <dsp:cNvSpPr/>
      </dsp:nvSpPr>
      <dsp:spPr>
        <a:xfrm>
          <a:off x="2091934" y="1677517"/>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Individual</a:t>
          </a:r>
        </a:p>
      </dsp:txBody>
      <dsp:txXfrm>
        <a:off x="2101756" y="1687339"/>
        <a:ext cx="516915" cy="315705"/>
      </dsp:txXfrm>
    </dsp:sp>
    <dsp:sp modelId="{E7E079F4-7AEC-5547-BD8B-4E75FB69EE79}">
      <dsp:nvSpPr>
        <dsp:cNvPr id="0" name=""/>
        <dsp:cNvSpPr/>
      </dsp:nvSpPr>
      <dsp:spPr>
        <a:xfrm>
          <a:off x="2796168" y="768"/>
          <a:ext cx="670699" cy="335349"/>
        </a:xfrm>
        <a:prstGeom prst="roundRect">
          <a:avLst>
            <a:gd name="adj" fmla="val 10000"/>
          </a:avLst>
        </a:prstGeom>
        <a:solidFill>
          <a:srgbClr val="404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Users</a:t>
          </a:r>
        </a:p>
      </dsp:txBody>
      <dsp:txXfrm>
        <a:off x="2805990" y="10590"/>
        <a:ext cx="651055" cy="315705"/>
      </dsp:txXfrm>
    </dsp:sp>
    <dsp:sp modelId="{22D4C439-21AB-8F49-A3B5-3A16DB59B944}">
      <dsp:nvSpPr>
        <dsp:cNvPr id="0" name=""/>
        <dsp:cNvSpPr/>
      </dsp:nvSpPr>
      <dsp:spPr>
        <a:xfrm>
          <a:off x="2817518" y="336117"/>
          <a:ext cx="91440" cy="251512"/>
        </a:xfrm>
        <a:custGeom>
          <a:avLst/>
          <a:gdLst/>
          <a:ahLst/>
          <a:cxnLst/>
          <a:rect l="0" t="0" r="0" b="0"/>
          <a:pathLst>
            <a:path>
              <a:moveTo>
                <a:pt x="45720" y="0"/>
              </a:moveTo>
              <a:lnTo>
                <a:pt x="45720" y="251512"/>
              </a:lnTo>
              <a:lnTo>
                <a:pt x="112789" y="251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DADCFF-684B-5C4A-8A2C-906D7F2DD7DB}">
      <dsp:nvSpPr>
        <dsp:cNvPr id="0" name=""/>
        <dsp:cNvSpPr/>
      </dsp:nvSpPr>
      <dsp:spPr>
        <a:xfrm>
          <a:off x="2930308" y="419955"/>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Patient</a:t>
          </a:r>
        </a:p>
      </dsp:txBody>
      <dsp:txXfrm>
        <a:off x="2940130" y="429777"/>
        <a:ext cx="516915" cy="315705"/>
      </dsp:txXfrm>
    </dsp:sp>
    <dsp:sp modelId="{7F0CC85B-206E-8B49-B2FA-FF595C4B3580}">
      <dsp:nvSpPr>
        <dsp:cNvPr id="0" name=""/>
        <dsp:cNvSpPr/>
      </dsp:nvSpPr>
      <dsp:spPr>
        <a:xfrm>
          <a:off x="2817518" y="336117"/>
          <a:ext cx="91440" cy="670699"/>
        </a:xfrm>
        <a:custGeom>
          <a:avLst/>
          <a:gdLst/>
          <a:ahLst/>
          <a:cxnLst/>
          <a:rect l="0" t="0" r="0" b="0"/>
          <a:pathLst>
            <a:path>
              <a:moveTo>
                <a:pt x="45720" y="0"/>
              </a:moveTo>
              <a:lnTo>
                <a:pt x="45720" y="670699"/>
              </a:lnTo>
              <a:lnTo>
                <a:pt x="112789" y="670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E065BF-75D8-AE43-AD68-105A471D1CAE}">
      <dsp:nvSpPr>
        <dsp:cNvPr id="0" name=""/>
        <dsp:cNvSpPr/>
      </dsp:nvSpPr>
      <dsp:spPr>
        <a:xfrm>
          <a:off x="2930308" y="839142"/>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Family</a:t>
          </a:r>
        </a:p>
      </dsp:txBody>
      <dsp:txXfrm>
        <a:off x="2940130" y="848964"/>
        <a:ext cx="516915" cy="315705"/>
      </dsp:txXfrm>
    </dsp:sp>
    <dsp:sp modelId="{C0B7AC01-9FBF-F244-B627-7E2B45AE9E8B}">
      <dsp:nvSpPr>
        <dsp:cNvPr id="0" name=""/>
        <dsp:cNvSpPr/>
      </dsp:nvSpPr>
      <dsp:spPr>
        <a:xfrm>
          <a:off x="2817518" y="336117"/>
          <a:ext cx="91440" cy="1089887"/>
        </a:xfrm>
        <a:custGeom>
          <a:avLst/>
          <a:gdLst/>
          <a:ahLst/>
          <a:cxnLst/>
          <a:rect l="0" t="0" r="0" b="0"/>
          <a:pathLst>
            <a:path>
              <a:moveTo>
                <a:pt x="45720" y="0"/>
              </a:moveTo>
              <a:lnTo>
                <a:pt x="45720" y="1089887"/>
              </a:lnTo>
              <a:lnTo>
                <a:pt x="112789" y="1089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A288B-66AD-9E4D-A0F8-509D8B20D22C}">
      <dsp:nvSpPr>
        <dsp:cNvPr id="0" name=""/>
        <dsp:cNvSpPr/>
      </dsp:nvSpPr>
      <dsp:spPr>
        <a:xfrm>
          <a:off x="2930308" y="1258330"/>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Clinician</a:t>
          </a:r>
        </a:p>
      </dsp:txBody>
      <dsp:txXfrm>
        <a:off x="2940130" y="1268152"/>
        <a:ext cx="516915" cy="315705"/>
      </dsp:txXfrm>
    </dsp:sp>
    <dsp:sp modelId="{0BD22CA3-0F19-FC4E-9806-416D736F6CF5}">
      <dsp:nvSpPr>
        <dsp:cNvPr id="0" name=""/>
        <dsp:cNvSpPr/>
      </dsp:nvSpPr>
      <dsp:spPr>
        <a:xfrm>
          <a:off x="2817518" y="336117"/>
          <a:ext cx="91440" cy="1509074"/>
        </a:xfrm>
        <a:custGeom>
          <a:avLst/>
          <a:gdLst/>
          <a:ahLst/>
          <a:cxnLst/>
          <a:rect l="0" t="0" r="0" b="0"/>
          <a:pathLst>
            <a:path>
              <a:moveTo>
                <a:pt x="45720" y="0"/>
              </a:moveTo>
              <a:lnTo>
                <a:pt x="45720" y="1509074"/>
              </a:lnTo>
              <a:lnTo>
                <a:pt x="112789" y="1509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1BB73-2FE5-4E49-AD01-3A75178618D5}">
      <dsp:nvSpPr>
        <dsp:cNvPr id="0" name=""/>
        <dsp:cNvSpPr/>
      </dsp:nvSpPr>
      <dsp:spPr>
        <a:xfrm>
          <a:off x="2930308" y="1677517"/>
          <a:ext cx="536559" cy="335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State</a:t>
          </a:r>
        </a:p>
      </dsp:txBody>
      <dsp:txXfrm>
        <a:off x="2940130" y="1687339"/>
        <a:ext cx="516915" cy="3157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7A443-E6FB-D24D-8582-FB9FB86BEBFD}"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D0671-FC80-5D4B-AAE0-A978DC8F316B}" type="slidenum">
              <a:rPr lang="en-US" smtClean="0"/>
              <a:t>‹#›</a:t>
            </a:fld>
            <a:endParaRPr lang="en-US"/>
          </a:p>
        </p:txBody>
      </p:sp>
    </p:spTree>
    <p:extLst>
      <p:ext uri="{BB962C8B-B14F-4D97-AF65-F5344CB8AC3E}">
        <p14:creationId xmlns:p14="http://schemas.microsoft.com/office/powerpoint/2010/main" val="348129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Abstract</a:t>
            </a:r>
          </a:p>
          <a:p>
            <a:endParaRPr lang="en-US" dirty="0"/>
          </a:p>
        </p:txBody>
      </p:sp>
      <p:sp>
        <p:nvSpPr>
          <p:cNvPr id="4" name="Slide Number Placeholder 3"/>
          <p:cNvSpPr>
            <a:spLocks noGrp="1"/>
          </p:cNvSpPr>
          <p:nvPr>
            <p:ph type="sldNum" sz="quarter" idx="5"/>
          </p:nvPr>
        </p:nvSpPr>
        <p:spPr/>
        <p:txBody>
          <a:bodyPr/>
          <a:lstStyle/>
          <a:p>
            <a:fld id="{946D0671-FC80-5D4B-AAE0-A978DC8F316B}" type="slidenum">
              <a:rPr lang="en-US" smtClean="0"/>
              <a:t>3</a:t>
            </a:fld>
            <a:endParaRPr lang="en-US"/>
          </a:p>
        </p:txBody>
      </p:sp>
    </p:spTree>
    <p:extLst>
      <p:ext uri="{BB962C8B-B14F-4D97-AF65-F5344CB8AC3E}">
        <p14:creationId xmlns:p14="http://schemas.microsoft.com/office/powerpoint/2010/main" val="57923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ACMG received a grant from HRSA </a:t>
            </a:r>
          </a:p>
        </p:txBody>
      </p:sp>
      <p:sp>
        <p:nvSpPr>
          <p:cNvPr id="4" name="Slide Number Placeholder 3"/>
          <p:cNvSpPr>
            <a:spLocks noGrp="1"/>
          </p:cNvSpPr>
          <p:nvPr>
            <p:ph type="sldNum" sz="quarter" idx="5"/>
          </p:nvPr>
        </p:nvSpPr>
        <p:spPr/>
        <p:txBody>
          <a:bodyPr/>
          <a:lstStyle/>
          <a:p>
            <a:fld id="{946D0671-FC80-5D4B-AAE0-A978DC8F316B}" type="slidenum">
              <a:rPr lang="en-US" smtClean="0"/>
              <a:t>4</a:t>
            </a:fld>
            <a:endParaRPr lang="en-US"/>
          </a:p>
        </p:txBody>
      </p:sp>
    </p:spTree>
    <p:extLst>
      <p:ext uri="{BB962C8B-B14F-4D97-AF65-F5344CB8AC3E}">
        <p14:creationId xmlns:p14="http://schemas.microsoft.com/office/powerpoint/2010/main" val="295738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All stakeholders in NBS including parents, families, advocacy groups, healthcare professionals, researchers, and state NBS programs play important roles in LTFU. Our project includes an innovative approach based on computational social choice theory to assess families’ needs. We are engaging families with NBS identified SMA to tell identify and prioritize which data points are helpful to inform an assessment of medical home, health outcomes, and care coordination.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6D0671-FC80-5D4B-AAE0-A978DC8F316B}" type="slidenum">
              <a:rPr lang="en-US" smtClean="0"/>
              <a:t>6</a:t>
            </a:fld>
            <a:endParaRPr lang="en-US"/>
          </a:p>
        </p:txBody>
      </p:sp>
    </p:spTree>
    <p:extLst>
      <p:ext uri="{BB962C8B-B14F-4D97-AF65-F5344CB8AC3E}">
        <p14:creationId xmlns:p14="http://schemas.microsoft.com/office/powerpoint/2010/main" val="255184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the purpose -  the stage of working with families. </a:t>
            </a:r>
          </a:p>
        </p:txBody>
      </p:sp>
      <p:sp>
        <p:nvSpPr>
          <p:cNvPr id="4" name="Slide Number Placeholder 3"/>
          <p:cNvSpPr>
            <a:spLocks noGrp="1"/>
          </p:cNvSpPr>
          <p:nvPr>
            <p:ph type="sldNum" sz="quarter" idx="5"/>
          </p:nvPr>
        </p:nvSpPr>
        <p:spPr/>
        <p:txBody>
          <a:bodyPr/>
          <a:lstStyle/>
          <a:p>
            <a:fld id="{946D0671-FC80-5D4B-AAE0-A978DC8F316B}" type="slidenum">
              <a:rPr lang="en-US" smtClean="0"/>
              <a:t>12</a:t>
            </a:fld>
            <a:endParaRPr lang="en-US"/>
          </a:p>
        </p:txBody>
      </p:sp>
    </p:spTree>
    <p:extLst>
      <p:ext uri="{BB962C8B-B14F-4D97-AF65-F5344CB8AC3E}">
        <p14:creationId xmlns:p14="http://schemas.microsoft.com/office/powerpoint/2010/main" val="275543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D0671-FC80-5D4B-AAE0-A978DC8F316B}" type="slidenum">
              <a:rPr lang="en-US" smtClean="0"/>
              <a:t>13</a:t>
            </a:fld>
            <a:endParaRPr lang="en-US"/>
          </a:p>
        </p:txBody>
      </p:sp>
    </p:spTree>
    <p:extLst>
      <p:ext uri="{BB962C8B-B14F-4D97-AF65-F5344CB8AC3E}">
        <p14:creationId xmlns:p14="http://schemas.microsoft.com/office/powerpoint/2010/main" val="89550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These topics were elicited out of interviews with SMA families, the input of members of ACMG,</a:t>
            </a:r>
          </a:p>
          <a:p>
            <a:r>
              <a:rPr lang="en-US" dirty="0">
                <a:effectLst/>
                <a:latin typeface="Helvetica" pitchFamily="2" charset="0"/>
              </a:rPr>
              <a:t>and the evaluation of existing publications and citations around the keywords generated from</a:t>
            </a:r>
          </a:p>
          <a:p>
            <a:r>
              <a:rPr lang="en-US" dirty="0">
                <a:effectLst/>
                <a:latin typeface="Helvetica" pitchFamily="2" charset="0"/>
              </a:rPr>
              <a:t>the other two groups. These topics were then analyzed for their ability to “frame” the given</a:t>
            </a:r>
          </a:p>
          <a:p>
            <a:r>
              <a:rPr lang="en-US" dirty="0">
                <a:effectLst/>
                <a:latin typeface="Helvetica" pitchFamily="2" charset="0"/>
              </a:rPr>
              <a:t>space of the cross-section of Long-term follow-up, newborn screening, and life with SMA.</a:t>
            </a:r>
          </a:p>
          <a:p>
            <a:r>
              <a:rPr lang="en-US" dirty="0">
                <a:effectLst/>
                <a:latin typeface="Helvetica" pitchFamily="2" charset="0"/>
              </a:rPr>
              <a:t>Their interconnections were studied using what are called “chord diagrams” which are used to</a:t>
            </a:r>
          </a:p>
          <a:p>
            <a:r>
              <a:rPr lang="en-US" dirty="0">
                <a:effectLst/>
                <a:latin typeface="Helvetica" pitchFamily="2" charset="0"/>
              </a:rPr>
              <a:t>visually represent the entire space on a 2D plane. Below is one such chord diagram showing the</a:t>
            </a:r>
          </a:p>
          <a:p>
            <a:r>
              <a:rPr lang="en-US" dirty="0">
                <a:effectLst/>
                <a:latin typeface="Helvetica" pitchFamily="2" charset="0"/>
              </a:rPr>
              <a:t>interconnection of the topic areas for one of the families.</a:t>
            </a:r>
          </a:p>
          <a:p>
            <a:endParaRPr lang="en-US" dirty="0"/>
          </a:p>
        </p:txBody>
      </p:sp>
      <p:sp>
        <p:nvSpPr>
          <p:cNvPr id="4" name="Slide Number Placeholder 3"/>
          <p:cNvSpPr>
            <a:spLocks noGrp="1"/>
          </p:cNvSpPr>
          <p:nvPr>
            <p:ph type="sldNum" sz="quarter" idx="5"/>
          </p:nvPr>
        </p:nvSpPr>
        <p:spPr/>
        <p:txBody>
          <a:bodyPr/>
          <a:lstStyle/>
          <a:p>
            <a:fld id="{E8C4702E-DFCA-9542-B71F-3C2AF83ADDB6}" type="slidenum">
              <a:rPr lang="en-US" smtClean="0"/>
              <a:t>15</a:t>
            </a:fld>
            <a:endParaRPr lang="en-US"/>
          </a:p>
        </p:txBody>
      </p:sp>
    </p:spTree>
    <p:extLst>
      <p:ext uri="{BB962C8B-B14F-4D97-AF65-F5344CB8AC3E}">
        <p14:creationId xmlns:p14="http://schemas.microsoft.com/office/powerpoint/2010/main" val="85621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D0671-FC80-5D4B-AAE0-A978DC8F316B}" type="slidenum">
              <a:rPr lang="en-US" smtClean="0"/>
              <a:t>18</a:t>
            </a:fld>
            <a:endParaRPr lang="en-US"/>
          </a:p>
        </p:txBody>
      </p:sp>
    </p:spTree>
    <p:extLst>
      <p:ext uri="{BB962C8B-B14F-4D97-AF65-F5344CB8AC3E}">
        <p14:creationId xmlns:p14="http://schemas.microsoft.com/office/powerpoint/2010/main" val="2959635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D66F-9B98-6A99-F762-B603C72E353E}"/>
              </a:ext>
            </a:extLst>
          </p:cNvPr>
          <p:cNvSpPr>
            <a:spLocks noGrp="1"/>
          </p:cNvSpPr>
          <p:nvPr>
            <p:ph type="ctrTitle"/>
          </p:nvPr>
        </p:nvSpPr>
        <p:spPr>
          <a:xfrm>
            <a:off x="1524000" y="1041400"/>
            <a:ext cx="9144000" cy="2387600"/>
          </a:xfrm>
          <a:solidFill>
            <a:schemeClr val="tx2"/>
          </a:solidFill>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C2F18F-B3E9-B183-612B-CBBF59C4AF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9BAD524E-E76A-55D1-F70F-591C31BFC732}"/>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E4C03A7-A80A-68E3-EEEC-8CBFA8966EA1}"/>
              </a:ext>
            </a:extLst>
          </p:cNvPr>
          <p:cNvSpPr/>
          <p:nvPr userDrawn="1"/>
        </p:nvSpPr>
        <p:spPr>
          <a:xfrm rot="5400000">
            <a:off x="5681574" y="347574"/>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9AC7A7A5-930D-3269-1937-BC36DC80F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170836"/>
            <a:ext cx="977310" cy="545476"/>
          </a:xfrm>
          <a:prstGeom prst="rect">
            <a:avLst/>
          </a:prstGeom>
        </p:spPr>
      </p:pic>
      <p:pic>
        <p:nvPicPr>
          <p:cNvPr id="15" name="Graphic 14">
            <a:extLst>
              <a:ext uri="{FF2B5EF4-FFF2-40B4-BE49-F238E27FC236}">
                <a16:creationId xmlns:a16="http://schemas.microsoft.com/office/drawing/2014/main" id="{F1E17ECD-6AA0-E931-F187-7FDBC9C02C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145643"/>
            <a:ext cx="977310" cy="545476"/>
          </a:xfrm>
          <a:prstGeom prst="rect">
            <a:avLst/>
          </a:prstGeom>
        </p:spPr>
      </p:pic>
      <p:cxnSp>
        <p:nvCxnSpPr>
          <p:cNvPr id="16" name="Straight Connector 15">
            <a:extLst>
              <a:ext uri="{FF2B5EF4-FFF2-40B4-BE49-F238E27FC236}">
                <a16:creationId xmlns:a16="http://schemas.microsoft.com/office/drawing/2014/main" id="{2342AB7D-381B-D965-18CE-35F1D5AFD338}"/>
              </a:ext>
            </a:extLst>
          </p:cNvPr>
          <p:cNvCxnSpPr/>
          <p:nvPr userDrawn="1"/>
        </p:nvCxnSpPr>
        <p:spPr>
          <a:xfrm>
            <a:off x="1188374" y="6145643"/>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67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98B62-87F8-56EB-6112-95B5E129F4CD}"/>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9ED82F4A-2A1F-37F8-CB17-DD336B25A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7" name="Graphic 6">
            <a:extLst>
              <a:ext uri="{FF2B5EF4-FFF2-40B4-BE49-F238E27FC236}">
                <a16:creationId xmlns:a16="http://schemas.microsoft.com/office/drawing/2014/main" id="{BEDC65D3-A8DD-AE25-2BAD-C46B91510F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8" name="Straight Connector 7">
            <a:extLst>
              <a:ext uri="{FF2B5EF4-FFF2-40B4-BE49-F238E27FC236}">
                <a16:creationId xmlns:a16="http://schemas.microsoft.com/office/drawing/2014/main" id="{6EBCBFA5-7038-7712-CA2C-5800EC6FC69B}"/>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0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482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FC36-E450-6A68-B434-242CE348E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D17F87-FBD7-215F-23A2-A8786B4D2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FDB1F-7A46-45B9-25F9-9400CE2A8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22A02E40-37A6-1BB7-1924-40CC10F5FC9D}"/>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3BBB55A2-4165-B29E-429B-4243370573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10" name="Graphic 9">
            <a:extLst>
              <a:ext uri="{FF2B5EF4-FFF2-40B4-BE49-F238E27FC236}">
                <a16:creationId xmlns:a16="http://schemas.microsoft.com/office/drawing/2014/main" id="{853D9AB5-DEB1-9462-98CE-ABE95695D9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11" name="Straight Connector 10">
            <a:extLst>
              <a:ext uri="{FF2B5EF4-FFF2-40B4-BE49-F238E27FC236}">
                <a16:creationId xmlns:a16="http://schemas.microsoft.com/office/drawing/2014/main" id="{ED0CBD0A-F1C4-37DE-4B41-E96A80C3DFD1}"/>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0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97E2-CD65-C013-4DB1-2014DAC0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00ED8-37A5-40E7-C4E4-2DEB9E9DA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668B047-B1C3-5401-3787-2F72C2982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0BB0550-50FB-7F20-9B2C-B150B9C2306E}"/>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86B21A2-C568-D99A-689A-18CA82972E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10" name="Graphic 9">
            <a:extLst>
              <a:ext uri="{FF2B5EF4-FFF2-40B4-BE49-F238E27FC236}">
                <a16:creationId xmlns:a16="http://schemas.microsoft.com/office/drawing/2014/main" id="{24478085-D5AB-3EE4-9BAC-DD8D578BB0F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11" name="Straight Connector 10">
            <a:extLst>
              <a:ext uri="{FF2B5EF4-FFF2-40B4-BE49-F238E27FC236}">
                <a16:creationId xmlns:a16="http://schemas.microsoft.com/office/drawing/2014/main" id="{005C9796-28A1-4BD9-12B4-F28A40F28A6B}"/>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4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8BA3-3B6B-4C7F-04A5-B6A9B56A251E}"/>
              </a:ext>
            </a:extLst>
          </p:cNvPr>
          <p:cNvSpPr>
            <a:spLocks noGrp="1"/>
          </p:cNvSpPr>
          <p:nvPr>
            <p:ph type="title"/>
          </p:nvPr>
        </p:nvSpPr>
        <p:spPr>
          <a:xfrm>
            <a:off x="838200" y="1365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ED4C9E-CABE-62B6-AF89-BCD62B070056}"/>
              </a:ext>
            </a:extLst>
          </p:cNvPr>
          <p:cNvSpPr>
            <a:spLocks noGrp="1"/>
          </p:cNvSpPr>
          <p:nvPr>
            <p:ph idx="1"/>
          </p:nvPr>
        </p:nvSpPr>
        <p:spPr>
          <a:xfrm>
            <a:off x="838200" y="166087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4182E7E-00CD-C1E4-F14D-E22311E06334}"/>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F49D50E7-44BC-70C7-3BA3-5F880A5407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8" name="Graphic 7">
            <a:extLst>
              <a:ext uri="{FF2B5EF4-FFF2-40B4-BE49-F238E27FC236}">
                <a16:creationId xmlns:a16="http://schemas.microsoft.com/office/drawing/2014/main" id="{020732AF-9325-D524-254F-ED511C506A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6" name="Straight Connector 5">
            <a:extLst>
              <a:ext uri="{FF2B5EF4-FFF2-40B4-BE49-F238E27FC236}">
                <a16:creationId xmlns:a16="http://schemas.microsoft.com/office/drawing/2014/main" id="{3FF6429A-952D-39D0-6C3E-59EF4CF77D5F}"/>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0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8BA3-3B6B-4C7F-04A5-B6A9B56A251E}"/>
              </a:ext>
            </a:extLst>
          </p:cNvPr>
          <p:cNvSpPr>
            <a:spLocks noGrp="1"/>
          </p:cNvSpPr>
          <p:nvPr>
            <p:ph type="title"/>
          </p:nvPr>
        </p:nvSpPr>
        <p:spPr>
          <a:xfrm>
            <a:off x="838200" y="1365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BED4C9E-CABE-62B6-AF89-BCD62B070056}"/>
              </a:ext>
            </a:extLst>
          </p:cNvPr>
          <p:cNvSpPr>
            <a:spLocks noGrp="1"/>
          </p:cNvSpPr>
          <p:nvPr>
            <p:ph idx="1"/>
          </p:nvPr>
        </p:nvSpPr>
        <p:spPr>
          <a:xfrm>
            <a:off x="838200" y="166087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4182E7E-00CD-C1E4-F14D-E22311E06334}"/>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38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910-6634-4533-81F6-86965CF7F8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2C6BF5-45A2-F473-DD19-6CB22DAB6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007BA307-1646-2302-2F22-8DDACC9B6502}"/>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3BDB5988-4190-E42B-F03D-BF89C3D033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9" name="Graphic 8">
            <a:extLst>
              <a:ext uri="{FF2B5EF4-FFF2-40B4-BE49-F238E27FC236}">
                <a16:creationId xmlns:a16="http://schemas.microsoft.com/office/drawing/2014/main" id="{92CBB76F-530C-9328-A875-DEDE4B4E9B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10" name="Straight Connector 9">
            <a:extLst>
              <a:ext uri="{FF2B5EF4-FFF2-40B4-BE49-F238E27FC236}">
                <a16:creationId xmlns:a16="http://schemas.microsoft.com/office/drawing/2014/main" id="{4A6B13EA-A050-991F-DA31-F5F6452FC76D}"/>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3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BE6B5-B68A-7603-0EA3-8241A8B50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FAF2A4-51D9-D185-E80D-BFD502E3D1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23B24A2-E179-5221-D0E4-8EC11D743899}"/>
              </a:ext>
            </a:extLst>
          </p:cNvPr>
          <p:cNvSpPr/>
          <p:nvPr userDrawn="1"/>
        </p:nvSpPr>
        <p:spPr>
          <a:xfrm rot="5400000">
            <a:off x="5681574" y="338240"/>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3BF198D5-1F33-91B1-16C8-DAE9CAA785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10" name="Graphic 9">
            <a:extLst>
              <a:ext uri="{FF2B5EF4-FFF2-40B4-BE49-F238E27FC236}">
                <a16:creationId xmlns:a16="http://schemas.microsoft.com/office/drawing/2014/main" id="{4DF3B43F-4B54-BCD5-8E2A-26E0F3DDD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11" name="Straight Connector 10">
            <a:extLst>
              <a:ext uri="{FF2B5EF4-FFF2-40B4-BE49-F238E27FC236}">
                <a16:creationId xmlns:a16="http://schemas.microsoft.com/office/drawing/2014/main" id="{D3D4CF80-3AFE-59C5-B5E1-3CAE9A28D41A}"/>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F1268FA6-39FD-4E59-A0C7-D1EA2D0309FE}"/>
              </a:ext>
            </a:extLst>
          </p:cNvPr>
          <p:cNvSpPr>
            <a:spLocks noGrp="1"/>
          </p:cNvSpPr>
          <p:nvPr>
            <p:ph type="title"/>
          </p:nvPr>
        </p:nvSpPr>
        <p:spPr>
          <a:xfrm>
            <a:off x="838200" y="136525"/>
            <a:ext cx="10515600" cy="1325563"/>
          </a:xfrm>
        </p:spPr>
        <p:txBody>
          <a:bodyPr/>
          <a:lstStyle/>
          <a:p>
            <a:r>
              <a:rPr lang="en-US" dirty="0"/>
              <a:t>Click to edit Master title style</a:t>
            </a:r>
          </a:p>
        </p:txBody>
      </p:sp>
    </p:spTree>
    <p:extLst>
      <p:ext uri="{BB962C8B-B14F-4D97-AF65-F5344CB8AC3E}">
        <p14:creationId xmlns:p14="http://schemas.microsoft.com/office/powerpoint/2010/main" val="141855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D3B62-1659-4BE8-1F7D-B8990CB01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E39097-0F72-DD37-E75B-72B3BCA3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FA2396-EDAD-B316-E570-52892EBA1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E3CC0-BCC1-E3A1-7E55-55233D5EE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D84BE6E-E4C0-8BD6-C986-D51D82FF2399}"/>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CDE673D-6615-11C7-695A-C9C97FA780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12" name="Graphic 11">
            <a:extLst>
              <a:ext uri="{FF2B5EF4-FFF2-40B4-BE49-F238E27FC236}">
                <a16:creationId xmlns:a16="http://schemas.microsoft.com/office/drawing/2014/main" id="{2A159E19-11C7-D633-7452-86CB7EEC5E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13" name="Straight Connector 12">
            <a:extLst>
              <a:ext uri="{FF2B5EF4-FFF2-40B4-BE49-F238E27FC236}">
                <a16:creationId xmlns:a16="http://schemas.microsoft.com/office/drawing/2014/main" id="{BF6A2EA4-671F-04A5-5424-9430C2B2C102}"/>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F61AFFA-3D75-511E-89A2-09DB617629F5}"/>
              </a:ext>
            </a:extLst>
          </p:cNvPr>
          <p:cNvSpPr>
            <a:spLocks noGrp="1"/>
          </p:cNvSpPr>
          <p:nvPr>
            <p:ph type="title"/>
          </p:nvPr>
        </p:nvSpPr>
        <p:spPr>
          <a:xfrm>
            <a:off x="838200" y="136525"/>
            <a:ext cx="10515600" cy="1325563"/>
          </a:xfrm>
        </p:spPr>
        <p:txBody>
          <a:bodyPr/>
          <a:lstStyle/>
          <a:p>
            <a:r>
              <a:rPr lang="en-US" dirty="0"/>
              <a:t>Click to edit Master title style</a:t>
            </a:r>
          </a:p>
        </p:txBody>
      </p:sp>
    </p:spTree>
    <p:extLst>
      <p:ext uri="{BB962C8B-B14F-4D97-AF65-F5344CB8AC3E}">
        <p14:creationId xmlns:p14="http://schemas.microsoft.com/office/powerpoint/2010/main" val="169652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5D43F1-9365-DDE8-136A-741D2E4C28DA}"/>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DBC14FB4-E18F-406C-52C3-2F2444D891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8" name="Graphic 7">
            <a:extLst>
              <a:ext uri="{FF2B5EF4-FFF2-40B4-BE49-F238E27FC236}">
                <a16:creationId xmlns:a16="http://schemas.microsoft.com/office/drawing/2014/main" id="{DD3A7D1A-8A30-2F09-4B9D-CACB401EF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9" name="Straight Connector 8">
            <a:extLst>
              <a:ext uri="{FF2B5EF4-FFF2-40B4-BE49-F238E27FC236}">
                <a16:creationId xmlns:a16="http://schemas.microsoft.com/office/drawing/2014/main" id="{9E8A14BA-2194-ED83-F6E3-F7BF334C286D}"/>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E7E0858-B888-4E16-3858-66C80A4CB101}"/>
              </a:ext>
            </a:extLst>
          </p:cNvPr>
          <p:cNvSpPr>
            <a:spLocks noGrp="1"/>
          </p:cNvSpPr>
          <p:nvPr>
            <p:ph type="title"/>
          </p:nvPr>
        </p:nvSpPr>
        <p:spPr>
          <a:xfrm>
            <a:off x="838200" y="136525"/>
            <a:ext cx="10515600" cy="1325563"/>
          </a:xfrm>
        </p:spPr>
        <p:txBody>
          <a:bodyPr/>
          <a:lstStyle/>
          <a:p>
            <a:r>
              <a:rPr lang="en-US" dirty="0"/>
              <a:t>Click to edit Master title style</a:t>
            </a:r>
          </a:p>
        </p:txBody>
      </p:sp>
    </p:spTree>
    <p:extLst>
      <p:ext uri="{BB962C8B-B14F-4D97-AF65-F5344CB8AC3E}">
        <p14:creationId xmlns:p14="http://schemas.microsoft.com/office/powerpoint/2010/main" val="53115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5D43F1-9365-DDE8-136A-741D2E4C28DA}"/>
              </a:ext>
            </a:extLst>
          </p:cNvPr>
          <p:cNvSpPr/>
          <p:nvPr userDrawn="1"/>
        </p:nvSpPr>
        <p:spPr>
          <a:xfrm rot="5400000">
            <a:off x="5681574" y="412937"/>
            <a:ext cx="828852" cy="1219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DBC14FB4-E18F-406C-52C3-2F2444D891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133" y="6236199"/>
            <a:ext cx="977310" cy="545476"/>
          </a:xfrm>
          <a:prstGeom prst="rect">
            <a:avLst/>
          </a:prstGeom>
        </p:spPr>
      </p:pic>
      <p:pic>
        <p:nvPicPr>
          <p:cNvPr id="8" name="Graphic 7">
            <a:extLst>
              <a:ext uri="{FF2B5EF4-FFF2-40B4-BE49-F238E27FC236}">
                <a16:creationId xmlns:a16="http://schemas.microsoft.com/office/drawing/2014/main" id="{DD3A7D1A-8A30-2F09-4B9D-CACB401EF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601" y="6211006"/>
            <a:ext cx="977310" cy="545476"/>
          </a:xfrm>
          <a:prstGeom prst="rect">
            <a:avLst/>
          </a:prstGeom>
        </p:spPr>
      </p:pic>
      <p:cxnSp>
        <p:nvCxnSpPr>
          <p:cNvPr id="9" name="Straight Connector 8">
            <a:extLst>
              <a:ext uri="{FF2B5EF4-FFF2-40B4-BE49-F238E27FC236}">
                <a16:creationId xmlns:a16="http://schemas.microsoft.com/office/drawing/2014/main" id="{9E8A14BA-2194-ED83-F6E3-F7BF334C286D}"/>
              </a:ext>
            </a:extLst>
          </p:cNvPr>
          <p:cNvCxnSpPr/>
          <p:nvPr userDrawn="1"/>
        </p:nvCxnSpPr>
        <p:spPr>
          <a:xfrm>
            <a:off x="1188374" y="6211006"/>
            <a:ext cx="0" cy="4464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E7E0858-B888-4E16-3858-66C80A4CB101}"/>
              </a:ext>
            </a:extLst>
          </p:cNvPr>
          <p:cNvSpPr>
            <a:spLocks noGrp="1"/>
          </p:cNvSpPr>
          <p:nvPr>
            <p:ph type="title" hasCustomPrompt="1"/>
          </p:nvPr>
        </p:nvSpPr>
        <p:spPr>
          <a:xfrm>
            <a:off x="838200" y="136525"/>
            <a:ext cx="10515600" cy="1325563"/>
          </a:xfrm>
        </p:spPr>
        <p:txBody>
          <a:bodyPr/>
          <a:lstStyle/>
          <a:p>
            <a:r>
              <a:rPr lang="en-US" dirty="0"/>
              <a:t>Acknowledgment </a:t>
            </a:r>
          </a:p>
        </p:txBody>
      </p:sp>
      <p:sp>
        <p:nvSpPr>
          <p:cNvPr id="4" name="TextBox 3">
            <a:extLst>
              <a:ext uri="{FF2B5EF4-FFF2-40B4-BE49-F238E27FC236}">
                <a16:creationId xmlns:a16="http://schemas.microsoft.com/office/drawing/2014/main" id="{7E1D79AA-B6AC-05B7-329C-3C9D3FA24781}"/>
              </a:ext>
            </a:extLst>
          </p:cNvPr>
          <p:cNvSpPr txBox="1"/>
          <p:nvPr userDrawn="1"/>
        </p:nvSpPr>
        <p:spPr>
          <a:xfrm>
            <a:off x="758687" y="4281495"/>
            <a:ext cx="10185400" cy="1631216"/>
          </a:xfrm>
          <a:prstGeom prst="rect">
            <a:avLst/>
          </a:prstGeom>
          <a:noFill/>
          <a:ln>
            <a:noFill/>
          </a:ln>
        </p:spPr>
        <p:txBody>
          <a:bodyPr wrap="square" rtlCol="0">
            <a:spAutoFit/>
          </a:bodyPr>
          <a:lstStyle/>
          <a:p>
            <a:r>
              <a:rPr lang="en-US" sz="2000" dirty="0">
                <a:latin typeface="Calibri" panose="020F0502020204030204" pitchFamily="34" charset="0"/>
                <a:cs typeface="Calibri" panose="020F0502020204030204" pitchFamily="34" charset="0"/>
              </a:rPr>
              <a:t>This project is supported by the Health Resources and Services Administration (HRSA) of the U.S. Department of Health and Human Services (HHS) as part of an award totaling $977,500 with 0% percentage financed with non-governmental sources. The content are those of the author(s) and do not necessarily represent the official views of, nor endorsement, by HRSA, HHS, or U.S. Government. For more information, please visit </a:t>
            </a:r>
            <a:r>
              <a:rPr lang="en-US" sz="2000" dirty="0" err="1">
                <a:latin typeface="Calibri" panose="020F0502020204030204" pitchFamily="34" charset="0"/>
                <a:cs typeface="Calibri" panose="020F0502020204030204" pitchFamily="34" charset="0"/>
              </a:rPr>
              <a:t>HRSA.gov</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233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95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77D1C-65DB-B0A6-E80C-C3B207215A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59570E-90C8-9889-9174-FFA0A0510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5DE2B-D4C9-F7B4-1EA3-525A15313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E663E-E612-D744-B1B4-323AAAD437FE}" type="datetimeFigureOut">
              <a:rPr lang="en-US" smtClean="0"/>
              <a:t>10/17/2022</a:t>
            </a:fld>
            <a:endParaRPr lang="en-US"/>
          </a:p>
        </p:txBody>
      </p:sp>
      <p:sp>
        <p:nvSpPr>
          <p:cNvPr id="5" name="Footer Placeholder 4">
            <a:extLst>
              <a:ext uri="{FF2B5EF4-FFF2-40B4-BE49-F238E27FC236}">
                <a16:creationId xmlns:a16="http://schemas.microsoft.com/office/drawing/2014/main" id="{FDA2D670-37F8-C8A1-FCEF-59CFDF6F9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3F479-7103-E39D-404A-280EB2F8B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DBDBA-FF8C-0140-A406-EEAE838A4F0D}" type="slidenum">
              <a:rPr lang="en-US" smtClean="0"/>
              <a:t>‹#›</a:t>
            </a:fld>
            <a:endParaRPr lang="en-US"/>
          </a:p>
        </p:txBody>
      </p:sp>
    </p:spTree>
    <p:extLst>
      <p:ext uri="{BB962C8B-B14F-4D97-AF65-F5344CB8AC3E}">
        <p14:creationId xmlns:p14="http://schemas.microsoft.com/office/powerpoint/2010/main" val="30942521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52" r:id="rId5"/>
    <p:sldLayoutId id="2147483653" r:id="rId6"/>
    <p:sldLayoutId id="2147483654" r:id="rId7"/>
    <p:sldLayoutId id="2147483665" r:id="rId8"/>
    <p:sldLayoutId id="2147483664" r:id="rId9"/>
    <p:sldLayoutId id="2147483655" r:id="rId10"/>
    <p:sldLayoutId id="2147483663"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1.sv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11.sv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ongtermfollowupnbs.or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image" Target="../media/image8.sv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CDE5-1EAA-3D04-AC5F-68D89898F7CA}"/>
              </a:ext>
            </a:extLst>
          </p:cNvPr>
          <p:cNvSpPr>
            <a:spLocks noGrp="1"/>
          </p:cNvSpPr>
          <p:nvPr>
            <p:ph type="ctrTitle"/>
          </p:nvPr>
        </p:nvSpPr>
        <p:spPr>
          <a:xfrm>
            <a:off x="1524000" y="820882"/>
            <a:ext cx="9144000" cy="2608118"/>
          </a:xfrm>
        </p:spPr>
        <p:txBody>
          <a:bodyPr>
            <a:noAutofit/>
          </a:bodyPr>
          <a:lstStyle/>
          <a:p>
            <a:r>
              <a:rPr lang="en-US" sz="3600" b="1" dirty="0">
                <a:latin typeface="+mn-lt"/>
              </a:rPr>
              <a:t>Putting Families First: </a:t>
            </a:r>
            <a:br>
              <a:rPr lang="en-US" sz="3600" b="1" dirty="0">
                <a:latin typeface="+mn-lt"/>
              </a:rPr>
            </a:br>
            <a:r>
              <a:rPr lang="en-US" sz="3600" b="1" dirty="0">
                <a:latin typeface="+mn-lt"/>
              </a:rPr>
              <a:t>Innovative Approaches of Long-Term Follow-Up Cares and Check Initiative</a:t>
            </a:r>
            <a:br>
              <a:rPr lang="en-US" sz="3600" b="1" dirty="0">
                <a:latin typeface="+mn-lt"/>
              </a:rPr>
            </a:br>
            <a:r>
              <a:rPr lang="en-US" sz="3600" b="1" dirty="0">
                <a:latin typeface="+mn-lt"/>
              </a:rPr>
              <a:t> </a:t>
            </a:r>
            <a:br>
              <a:rPr lang="en-US" sz="3600" b="1" dirty="0">
                <a:latin typeface="+mn-lt"/>
              </a:rPr>
            </a:br>
            <a:r>
              <a:rPr lang="en-US" sz="4400" b="1" dirty="0">
                <a:latin typeface="+mn-lt"/>
              </a:rPr>
              <a:t>(LTFU-Cares &amp; Check)</a:t>
            </a:r>
          </a:p>
        </p:txBody>
      </p:sp>
      <p:sp>
        <p:nvSpPr>
          <p:cNvPr id="3" name="Subtitle 2">
            <a:extLst>
              <a:ext uri="{FF2B5EF4-FFF2-40B4-BE49-F238E27FC236}">
                <a16:creationId xmlns:a16="http://schemas.microsoft.com/office/drawing/2014/main" id="{D733DF9B-E485-5671-33D4-97050CEBBD7D}"/>
              </a:ext>
            </a:extLst>
          </p:cNvPr>
          <p:cNvSpPr>
            <a:spLocks noGrp="1"/>
          </p:cNvSpPr>
          <p:nvPr>
            <p:ph type="subTitle" idx="1"/>
          </p:nvPr>
        </p:nvSpPr>
        <p:spPr>
          <a:xfrm>
            <a:off x="1524000" y="3602038"/>
            <a:ext cx="9144000" cy="1011526"/>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Kee Chan, Natasha F. Bonhomme,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Jennifer Taylor, </a:t>
            </a:r>
            <a:r>
              <a:rPr lang="en-US" sz="2800" dirty="0">
                <a:effectLst/>
                <a:latin typeface="Calibri" panose="020F0502020204030204" pitchFamily="34" charset="0"/>
                <a:ea typeface="Calibri" panose="020F0502020204030204" pitchFamily="34" charset="0"/>
                <a:cs typeface="Times New Roman" panose="02020603050405020304" pitchFamily="18" charset="0"/>
              </a:rPr>
              <a:t>Yekaterina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Unnikumaran</a:t>
            </a:r>
            <a:r>
              <a:rPr lang="en-US" sz="2800" dirty="0">
                <a:effectLst/>
                <a:latin typeface="Calibri" panose="020F0502020204030204" pitchFamily="34" charset="0"/>
                <a:ea typeface="Calibri" panose="020F0502020204030204" pitchFamily="34" charset="0"/>
                <a:cs typeface="Times New Roman" panose="02020603050405020304" pitchFamily="18" charset="0"/>
              </a:rPr>
              <a:t>, Ian F. Terry, Sharon F. Terry, Amy Brower </a:t>
            </a:r>
          </a:p>
        </p:txBody>
      </p:sp>
    </p:spTree>
    <p:extLst>
      <p:ext uri="{BB962C8B-B14F-4D97-AF65-F5344CB8AC3E}">
        <p14:creationId xmlns:p14="http://schemas.microsoft.com/office/powerpoint/2010/main" val="51025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C4964-0603-D24D-B061-7458DD60DC2B}"/>
              </a:ext>
            </a:extLst>
          </p:cNvPr>
          <p:cNvSpPr>
            <a:spLocks noGrp="1"/>
          </p:cNvSpPr>
          <p:nvPr>
            <p:ph type="title"/>
          </p:nvPr>
        </p:nvSpPr>
        <p:spPr>
          <a:xfrm>
            <a:off x="507376" y="168712"/>
            <a:ext cx="10515600" cy="689974"/>
          </a:xfrm>
          <a:solidFill>
            <a:schemeClr val="bg1"/>
          </a:solidFill>
        </p:spPr>
        <p:txBody>
          <a:bodyPr>
            <a:normAutofit fontScale="90000"/>
          </a:bodyPr>
          <a:lstStyle/>
          <a:p>
            <a:r>
              <a:rPr lang="en-US" b="1" dirty="0">
                <a:latin typeface="+mn-lt"/>
              </a:rPr>
              <a:t>LTFU-Check</a:t>
            </a:r>
          </a:p>
        </p:txBody>
      </p:sp>
      <p:sp>
        <p:nvSpPr>
          <p:cNvPr id="10" name="Content Placeholder 2">
            <a:extLst>
              <a:ext uri="{FF2B5EF4-FFF2-40B4-BE49-F238E27FC236}">
                <a16:creationId xmlns:a16="http://schemas.microsoft.com/office/drawing/2014/main" id="{85110089-D45D-4540-A798-EAD3F8ABF768}"/>
              </a:ext>
            </a:extLst>
          </p:cNvPr>
          <p:cNvSpPr txBox="1">
            <a:spLocks/>
          </p:cNvSpPr>
          <p:nvPr/>
        </p:nvSpPr>
        <p:spPr>
          <a:xfrm>
            <a:off x="507377" y="1027398"/>
            <a:ext cx="6752516" cy="4459002"/>
          </a:xfrm>
          <a:prstGeom prst="rect">
            <a:avLst/>
          </a:prstGeom>
          <a:solidFill>
            <a:schemeClr val="bg1"/>
          </a:solidFill>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Web-based tool designed for state public health agencies</a:t>
            </a:r>
          </a:p>
          <a:p>
            <a:pPr lvl="1">
              <a:lnSpc>
                <a:spcPct val="120000"/>
              </a:lnSpc>
            </a:pPr>
            <a:r>
              <a:rPr lang="en-US" dirty="0"/>
              <a:t>State NBS Programs</a:t>
            </a:r>
          </a:p>
          <a:p>
            <a:pPr lvl="1">
              <a:lnSpc>
                <a:spcPct val="120000"/>
              </a:lnSpc>
            </a:pPr>
            <a:r>
              <a:rPr lang="en-US" dirty="0"/>
              <a:t>Other Departments and/or Divisions</a:t>
            </a:r>
          </a:p>
          <a:p>
            <a:pPr>
              <a:lnSpc>
                <a:spcPct val="120000"/>
              </a:lnSpc>
            </a:pPr>
            <a:r>
              <a:rPr lang="en-US" dirty="0"/>
              <a:t>Enables monitoring, assessment, and reporting on LTFU care and outcomes at both the case- and state-level</a:t>
            </a:r>
          </a:p>
          <a:p>
            <a:pPr>
              <a:lnSpc>
                <a:spcPct val="120000"/>
              </a:lnSpc>
            </a:pPr>
            <a:r>
              <a:rPr lang="en-US" dirty="0"/>
              <a:t>Ability to report on the extent NBS achieves the long-term goals of improved health, growth, development, and function.</a:t>
            </a:r>
            <a:r>
              <a:rPr lang="en-US" sz="3200" dirty="0"/>
              <a:t> </a:t>
            </a:r>
          </a:p>
          <a:p>
            <a:pPr>
              <a:lnSpc>
                <a:spcPct val="120000"/>
              </a:lnSpc>
            </a:pPr>
            <a:endParaRPr lang="en-US" sz="3200" dirty="0"/>
          </a:p>
        </p:txBody>
      </p:sp>
      <p:graphicFrame>
        <p:nvGraphicFramePr>
          <p:cNvPr id="4" name="Diagram 3">
            <a:extLst>
              <a:ext uri="{FF2B5EF4-FFF2-40B4-BE49-F238E27FC236}">
                <a16:creationId xmlns:a16="http://schemas.microsoft.com/office/drawing/2014/main" id="{3BB6D311-6F15-7940-9F69-7A9C635C48A6}"/>
              </a:ext>
            </a:extLst>
          </p:cNvPr>
          <p:cNvGraphicFramePr/>
          <p:nvPr>
            <p:extLst>
              <p:ext uri="{D42A27DB-BD31-4B8C-83A1-F6EECF244321}">
                <p14:modId xmlns:p14="http://schemas.microsoft.com/office/powerpoint/2010/main" val="2166592722"/>
              </p:ext>
            </p:extLst>
          </p:nvPr>
        </p:nvGraphicFramePr>
        <p:xfrm>
          <a:off x="8327781" y="-685800"/>
          <a:ext cx="3663508" cy="5321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2C3D1A9E-1F5F-A846-921E-E6FAB14069C3}"/>
              </a:ext>
            </a:extLst>
          </p:cNvPr>
          <p:cNvGraphicFramePr/>
          <p:nvPr>
            <p:extLst>
              <p:ext uri="{D42A27DB-BD31-4B8C-83A1-F6EECF244321}">
                <p14:modId xmlns:p14="http://schemas.microsoft.com/office/powerpoint/2010/main" val="3304519839"/>
              </p:ext>
            </p:extLst>
          </p:nvPr>
        </p:nvGraphicFramePr>
        <p:xfrm>
          <a:off x="8817406" y="3602853"/>
          <a:ext cx="2867218" cy="27124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Graphic 4" descr="Arrow Down outline">
            <a:extLst>
              <a:ext uri="{FF2B5EF4-FFF2-40B4-BE49-F238E27FC236}">
                <a16:creationId xmlns:a16="http://schemas.microsoft.com/office/drawing/2014/main" id="{4C0DC770-CE39-604A-925D-776C5260C3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02335" y="3476690"/>
            <a:ext cx="914400" cy="527720"/>
          </a:xfrm>
          <a:prstGeom prst="rect">
            <a:avLst/>
          </a:prstGeom>
        </p:spPr>
      </p:pic>
    </p:spTree>
    <p:extLst>
      <p:ext uri="{BB962C8B-B14F-4D97-AF65-F5344CB8AC3E}">
        <p14:creationId xmlns:p14="http://schemas.microsoft.com/office/powerpoint/2010/main" val="164247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C4964-0603-D24D-B061-7458DD60DC2B}"/>
              </a:ext>
            </a:extLst>
          </p:cNvPr>
          <p:cNvSpPr>
            <a:spLocks noGrp="1"/>
          </p:cNvSpPr>
          <p:nvPr>
            <p:ph type="title"/>
          </p:nvPr>
        </p:nvSpPr>
        <p:spPr>
          <a:xfrm>
            <a:off x="507376" y="168712"/>
            <a:ext cx="10515600" cy="689974"/>
          </a:xfrm>
          <a:solidFill>
            <a:schemeClr val="bg1"/>
          </a:solidFill>
        </p:spPr>
        <p:txBody>
          <a:bodyPr>
            <a:normAutofit fontScale="90000"/>
          </a:bodyPr>
          <a:lstStyle/>
          <a:p>
            <a:r>
              <a:rPr lang="en-US" b="1" dirty="0">
                <a:latin typeface="+mn-lt"/>
              </a:rPr>
              <a:t>LTFU-Cares Dashboard</a:t>
            </a:r>
          </a:p>
        </p:txBody>
      </p:sp>
      <p:sp>
        <p:nvSpPr>
          <p:cNvPr id="10" name="Content Placeholder 2">
            <a:extLst>
              <a:ext uri="{FF2B5EF4-FFF2-40B4-BE49-F238E27FC236}">
                <a16:creationId xmlns:a16="http://schemas.microsoft.com/office/drawing/2014/main" id="{85110089-D45D-4540-A798-EAD3F8ABF768}"/>
              </a:ext>
            </a:extLst>
          </p:cNvPr>
          <p:cNvSpPr txBox="1">
            <a:spLocks/>
          </p:cNvSpPr>
          <p:nvPr/>
        </p:nvSpPr>
        <p:spPr>
          <a:xfrm>
            <a:off x="507376" y="1027398"/>
            <a:ext cx="6664949" cy="4216115"/>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3200" dirty="0"/>
              <a:t>Web-based, permission-based data </a:t>
            </a:r>
            <a:r>
              <a:rPr lang="en-US" sz="3200" b="1" dirty="0">
                <a:solidFill>
                  <a:srgbClr val="4045BA"/>
                </a:solidFill>
              </a:rPr>
              <a:t>visualization</a:t>
            </a:r>
            <a:r>
              <a:rPr lang="en-US" sz="3200" dirty="0"/>
              <a:t> tool designed for all stakeholders</a:t>
            </a:r>
          </a:p>
          <a:p>
            <a:pPr>
              <a:lnSpc>
                <a:spcPct val="120000"/>
              </a:lnSpc>
            </a:pPr>
            <a:r>
              <a:rPr lang="en-US" sz="3200" dirty="0"/>
              <a:t>Enables access to LTFU outcomes</a:t>
            </a:r>
          </a:p>
          <a:p>
            <a:pPr>
              <a:lnSpc>
                <a:spcPct val="120000"/>
              </a:lnSpc>
            </a:pPr>
            <a:r>
              <a:rPr lang="en-US" sz="3200" dirty="0"/>
              <a:t>Customizable views</a:t>
            </a:r>
          </a:p>
          <a:p>
            <a:pPr marL="0" indent="0">
              <a:lnSpc>
                <a:spcPct val="120000"/>
              </a:lnSpc>
              <a:buNone/>
            </a:pPr>
            <a:endParaRPr lang="en-US" sz="3200" dirty="0"/>
          </a:p>
        </p:txBody>
      </p:sp>
      <p:graphicFrame>
        <p:nvGraphicFramePr>
          <p:cNvPr id="4" name="Diagram 3">
            <a:extLst>
              <a:ext uri="{FF2B5EF4-FFF2-40B4-BE49-F238E27FC236}">
                <a16:creationId xmlns:a16="http://schemas.microsoft.com/office/drawing/2014/main" id="{3BB6D311-6F15-7940-9F69-7A9C635C48A6}"/>
              </a:ext>
            </a:extLst>
          </p:cNvPr>
          <p:cNvGraphicFramePr/>
          <p:nvPr>
            <p:extLst>
              <p:ext uri="{D42A27DB-BD31-4B8C-83A1-F6EECF244321}">
                <p14:modId xmlns:p14="http://schemas.microsoft.com/office/powerpoint/2010/main" val="557137784"/>
              </p:ext>
            </p:extLst>
          </p:nvPr>
        </p:nvGraphicFramePr>
        <p:xfrm>
          <a:off x="8558665" y="-417304"/>
          <a:ext cx="2424690" cy="3423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2C3D1A9E-1F5F-A846-921E-E6FAB14069C3}"/>
              </a:ext>
            </a:extLst>
          </p:cNvPr>
          <p:cNvGraphicFramePr/>
          <p:nvPr>
            <p:extLst>
              <p:ext uri="{D42A27DB-BD31-4B8C-83A1-F6EECF244321}">
                <p14:modId xmlns:p14="http://schemas.microsoft.com/office/powerpoint/2010/main" val="3913861598"/>
              </p:ext>
            </p:extLst>
          </p:nvPr>
        </p:nvGraphicFramePr>
        <p:xfrm>
          <a:off x="7472361" y="3429000"/>
          <a:ext cx="4586288" cy="24328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Graphic 4" descr="Arrow Down outline">
            <a:extLst>
              <a:ext uri="{FF2B5EF4-FFF2-40B4-BE49-F238E27FC236}">
                <a16:creationId xmlns:a16="http://schemas.microsoft.com/office/drawing/2014/main" id="{4C0DC770-CE39-604A-925D-776C5260C3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8406" y="2129768"/>
            <a:ext cx="354199" cy="206779"/>
          </a:xfrm>
          <a:prstGeom prst="rect">
            <a:avLst/>
          </a:prstGeom>
        </p:spPr>
      </p:pic>
      <p:sp>
        <p:nvSpPr>
          <p:cNvPr id="3" name="Rounded Rectangle 2">
            <a:extLst>
              <a:ext uri="{FF2B5EF4-FFF2-40B4-BE49-F238E27FC236}">
                <a16:creationId xmlns:a16="http://schemas.microsoft.com/office/drawing/2014/main" id="{498EBE07-E759-C746-8D4A-462AD40A4416}"/>
              </a:ext>
            </a:extLst>
          </p:cNvPr>
          <p:cNvSpPr/>
          <p:nvPr/>
        </p:nvSpPr>
        <p:spPr>
          <a:xfrm>
            <a:off x="8480878" y="2531835"/>
            <a:ext cx="2502477" cy="68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LTFU-Cares Dashboard</a:t>
            </a:r>
          </a:p>
        </p:txBody>
      </p:sp>
    </p:spTree>
    <p:extLst>
      <p:ext uri="{BB962C8B-B14F-4D97-AF65-F5344CB8AC3E}">
        <p14:creationId xmlns:p14="http://schemas.microsoft.com/office/powerpoint/2010/main" val="298678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85AB-4346-D441-A457-968FC5535331}"/>
              </a:ext>
            </a:extLst>
          </p:cNvPr>
          <p:cNvSpPr>
            <a:spLocks noGrp="1"/>
          </p:cNvSpPr>
          <p:nvPr>
            <p:ph type="title"/>
          </p:nvPr>
        </p:nvSpPr>
        <p:spPr>
          <a:xfrm>
            <a:off x="214311" y="179459"/>
            <a:ext cx="10515600" cy="906390"/>
          </a:xfrm>
        </p:spPr>
        <p:txBody>
          <a:bodyPr>
            <a:noAutofit/>
          </a:bodyPr>
          <a:lstStyle/>
          <a:p>
            <a:r>
              <a:rPr lang="en-US" sz="3600" b="1" dirty="0">
                <a:latin typeface="+mn-lt"/>
              </a:rPr>
              <a:t>Engaging Patients, Families, &amp; Advocacy Organizations</a:t>
            </a:r>
          </a:p>
        </p:txBody>
      </p:sp>
      <p:sp>
        <p:nvSpPr>
          <p:cNvPr id="3" name="Content Placeholder 2">
            <a:extLst>
              <a:ext uri="{FF2B5EF4-FFF2-40B4-BE49-F238E27FC236}">
                <a16:creationId xmlns:a16="http://schemas.microsoft.com/office/drawing/2014/main" id="{8BD78C75-E361-6D4E-B2D2-187EFD695D59}"/>
              </a:ext>
            </a:extLst>
          </p:cNvPr>
          <p:cNvSpPr>
            <a:spLocks noGrp="1"/>
          </p:cNvSpPr>
          <p:nvPr>
            <p:ph idx="1"/>
          </p:nvPr>
        </p:nvSpPr>
        <p:spPr>
          <a:xfrm>
            <a:off x="714375" y="1604675"/>
            <a:ext cx="6850208" cy="4167476"/>
          </a:xfrm>
          <a:solidFill>
            <a:schemeClr val="bg1"/>
          </a:solidFill>
        </p:spPr>
        <p:txBody>
          <a:bodyPr>
            <a:normAutofit/>
          </a:bodyPr>
          <a:lstStyle/>
          <a:p>
            <a:r>
              <a:rPr lang="en-US" dirty="0"/>
              <a:t>Identifying the health information important to families</a:t>
            </a:r>
          </a:p>
          <a:p>
            <a:r>
              <a:rPr lang="en-US" dirty="0"/>
              <a:t>Using a </a:t>
            </a:r>
            <a:r>
              <a:rPr lang="en-US" dirty="0">
                <a:solidFill>
                  <a:schemeClr val="accent1">
                    <a:lumMod val="50000"/>
                  </a:schemeClr>
                </a:solidFill>
              </a:rPr>
              <a:t>human-centered approach </a:t>
            </a:r>
            <a:r>
              <a:rPr lang="en-US" dirty="0"/>
              <a:t>based on </a:t>
            </a:r>
            <a:r>
              <a:rPr lang="en-US" dirty="0">
                <a:solidFill>
                  <a:schemeClr val="accent1">
                    <a:lumMod val="50000"/>
                  </a:schemeClr>
                </a:solidFill>
              </a:rPr>
              <a:t>computational social choice theory </a:t>
            </a:r>
            <a:r>
              <a:rPr lang="en-US" dirty="0"/>
              <a:t>to assess families’ needs </a:t>
            </a:r>
          </a:p>
          <a:p>
            <a:r>
              <a:rPr lang="en-US" dirty="0"/>
              <a:t>Partnering with </a:t>
            </a:r>
            <a:r>
              <a:rPr lang="en-US" dirty="0">
                <a:solidFill>
                  <a:schemeClr val="accent1">
                    <a:lumMod val="50000"/>
                  </a:schemeClr>
                </a:solidFill>
              </a:rPr>
              <a:t>Genetic Alliance </a:t>
            </a:r>
            <a:r>
              <a:rPr lang="en-US" dirty="0"/>
              <a:t>and </a:t>
            </a:r>
            <a:r>
              <a:rPr lang="en-US" dirty="0" err="1">
                <a:solidFill>
                  <a:schemeClr val="accent1">
                    <a:lumMod val="50000"/>
                  </a:schemeClr>
                </a:solidFill>
              </a:rPr>
              <a:t>LunaDNA</a:t>
            </a:r>
            <a:r>
              <a:rPr lang="en-US" dirty="0"/>
              <a:t> on platform using proprietary software to produce the top 5 themes important to </a:t>
            </a:r>
            <a:r>
              <a:rPr lang="en-US" dirty="0">
                <a:solidFill>
                  <a:schemeClr val="accent1">
                    <a:lumMod val="50000"/>
                  </a:schemeClr>
                </a:solidFill>
              </a:rPr>
              <a:t>SMA</a:t>
            </a:r>
            <a:r>
              <a:rPr lang="en-US" dirty="0"/>
              <a:t> families</a:t>
            </a:r>
          </a:p>
          <a:p>
            <a:pPr marL="0" indent="0">
              <a:buNone/>
            </a:pPr>
            <a:endParaRPr lang="en-US" dirty="0"/>
          </a:p>
          <a:p>
            <a:pPr marL="457200" lvl="1" indent="0">
              <a:buNone/>
            </a:pPr>
            <a:endParaRPr lang="en-US" sz="1800" dirty="0"/>
          </a:p>
        </p:txBody>
      </p:sp>
      <p:pic>
        <p:nvPicPr>
          <p:cNvPr id="5" name="Picture 4" descr="Logo, company name&#10;&#10;Description automatically generated">
            <a:extLst>
              <a:ext uri="{FF2B5EF4-FFF2-40B4-BE49-F238E27FC236}">
                <a16:creationId xmlns:a16="http://schemas.microsoft.com/office/drawing/2014/main" id="{C76EF6FE-7998-42EF-96DD-1983DB55A9B3}"/>
              </a:ext>
            </a:extLst>
          </p:cNvPr>
          <p:cNvPicPr>
            <a:picLocks noChangeAspect="1"/>
          </p:cNvPicPr>
          <p:nvPr/>
        </p:nvPicPr>
        <p:blipFill>
          <a:blip r:embed="rId3"/>
          <a:stretch>
            <a:fillRect/>
          </a:stretch>
        </p:blipFill>
        <p:spPr>
          <a:xfrm>
            <a:off x="8862889" y="1440389"/>
            <a:ext cx="2381250" cy="1038225"/>
          </a:xfrm>
          <a:prstGeom prst="rect">
            <a:avLst/>
          </a:prstGeom>
        </p:spPr>
      </p:pic>
      <p:pic>
        <p:nvPicPr>
          <p:cNvPr id="7" name="Picture 6" descr="Logo, company name&#10;&#10;Description automatically generated">
            <a:extLst>
              <a:ext uri="{FF2B5EF4-FFF2-40B4-BE49-F238E27FC236}">
                <a16:creationId xmlns:a16="http://schemas.microsoft.com/office/drawing/2014/main" id="{CF52417B-548D-428B-8DFA-99A768C54D6B}"/>
              </a:ext>
            </a:extLst>
          </p:cNvPr>
          <p:cNvPicPr>
            <a:picLocks noChangeAspect="1"/>
          </p:cNvPicPr>
          <p:nvPr/>
        </p:nvPicPr>
        <p:blipFill>
          <a:blip r:embed="rId4"/>
          <a:stretch>
            <a:fillRect/>
          </a:stretch>
        </p:blipFill>
        <p:spPr>
          <a:xfrm>
            <a:off x="8788607" y="2642900"/>
            <a:ext cx="2529814" cy="1264907"/>
          </a:xfrm>
          <a:prstGeom prst="rect">
            <a:avLst/>
          </a:prstGeom>
        </p:spPr>
      </p:pic>
    </p:spTree>
    <p:extLst>
      <p:ext uri="{BB962C8B-B14F-4D97-AF65-F5344CB8AC3E}">
        <p14:creationId xmlns:p14="http://schemas.microsoft.com/office/powerpoint/2010/main" val="14055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F8C3-40B6-B320-07AF-A87D48952329}"/>
              </a:ext>
            </a:extLst>
          </p:cNvPr>
          <p:cNvSpPr>
            <a:spLocks noGrp="1"/>
          </p:cNvSpPr>
          <p:nvPr>
            <p:ph type="title"/>
          </p:nvPr>
        </p:nvSpPr>
        <p:spPr/>
        <p:txBody>
          <a:bodyPr/>
          <a:lstStyle/>
          <a:p>
            <a:r>
              <a:rPr lang="en-US" b="1" dirty="0">
                <a:latin typeface="+mn-lt"/>
              </a:rPr>
              <a:t>Methods</a:t>
            </a:r>
          </a:p>
        </p:txBody>
      </p:sp>
      <p:sp>
        <p:nvSpPr>
          <p:cNvPr id="3" name="Content Placeholder 2">
            <a:extLst>
              <a:ext uri="{FF2B5EF4-FFF2-40B4-BE49-F238E27FC236}">
                <a16:creationId xmlns:a16="http://schemas.microsoft.com/office/drawing/2014/main" id="{43FF3519-0020-5D0E-8032-5E1D21FC7024}"/>
              </a:ext>
            </a:extLst>
          </p:cNvPr>
          <p:cNvSpPr>
            <a:spLocks noGrp="1"/>
          </p:cNvSpPr>
          <p:nvPr>
            <p:ph idx="1"/>
          </p:nvPr>
        </p:nvSpPr>
        <p:spPr>
          <a:xfrm>
            <a:off x="415636" y="1338759"/>
            <a:ext cx="10938164" cy="4351338"/>
          </a:xfrm>
        </p:spPr>
        <p:txBody>
          <a:bodyPr>
            <a:normAutofit/>
          </a:bodyPr>
          <a:lstStyle/>
          <a:p>
            <a:r>
              <a:rPr lang="en-US" b="1" dirty="0">
                <a:effectLst/>
                <a:latin typeface="Calibri" panose="020F0502020204030204" pitchFamily="34" charset="0"/>
                <a:ea typeface="Calibri" panose="020F0502020204030204" pitchFamily="34" charset="0"/>
              </a:rPr>
              <a:t>Activity 1:</a:t>
            </a:r>
            <a:r>
              <a:rPr lang="en-US" dirty="0">
                <a:effectLst/>
                <a:latin typeface="Calibri" panose="020F0502020204030204" pitchFamily="34" charset="0"/>
                <a:ea typeface="Calibri" panose="020F0502020204030204" pitchFamily="34" charset="0"/>
              </a:rPr>
              <a:t> “</a:t>
            </a:r>
            <a:r>
              <a:rPr lang="en-US" dirty="0">
                <a:solidFill>
                  <a:schemeClr val="accent1">
                    <a:lumMod val="50000"/>
                  </a:schemeClr>
                </a:solidFill>
                <a:effectLst/>
                <a:latin typeface="Calibri" panose="020F0502020204030204" pitchFamily="34" charset="0"/>
                <a:ea typeface="Calibri" panose="020F0502020204030204" pitchFamily="34" charset="0"/>
              </a:rPr>
              <a:t>Discovery </a:t>
            </a:r>
            <a:r>
              <a:rPr lang="en-US" dirty="0">
                <a:solidFill>
                  <a:schemeClr val="accent1">
                    <a:lumMod val="50000"/>
                  </a:schemeClr>
                </a:solidFill>
                <a:latin typeface="Calibri" panose="020F0502020204030204" pitchFamily="34" charset="0"/>
                <a:ea typeface="Calibri" panose="020F0502020204030204" pitchFamily="34" charset="0"/>
              </a:rPr>
              <a:t>C</a:t>
            </a:r>
            <a:r>
              <a:rPr lang="en-US" dirty="0">
                <a:solidFill>
                  <a:schemeClr val="accent1">
                    <a:lumMod val="50000"/>
                  </a:schemeClr>
                </a:solidFill>
                <a:effectLst/>
                <a:latin typeface="Calibri" panose="020F0502020204030204" pitchFamily="34" charset="0"/>
                <a:ea typeface="Calibri" panose="020F0502020204030204" pitchFamily="34" charset="0"/>
              </a:rPr>
              <a:t>onversations</a:t>
            </a:r>
            <a:r>
              <a:rPr lang="en-US" dirty="0">
                <a:effectLst/>
                <a:latin typeface="Calibri" panose="020F0502020204030204" pitchFamily="34" charset="0"/>
                <a:ea typeface="Calibri" panose="020F0502020204030204" pitchFamily="34" charset="0"/>
              </a:rPr>
              <a:t>” with a few pre-selected individuals.</a:t>
            </a:r>
          </a:p>
          <a:p>
            <a:pPr lvl="1"/>
            <a:r>
              <a:rPr lang="en-US" dirty="0">
                <a:effectLst/>
                <a:latin typeface="Calibri" panose="020F0502020204030204" pitchFamily="34" charset="0"/>
                <a:ea typeface="Calibri" panose="020F0502020204030204" pitchFamily="34" charset="0"/>
              </a:rPr>
              <a:t>Interviews with 4 SMA families identified through newborn screening</a:t>
            </a:r>
          </a:p>
          <a:p>
            <a:pPr lvl="1"/>
            <a:endParaRPr lang="en-US" sz="1100" dirty="0">
              <a:effectLst/>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Activity 2:</a:t>
            </a:r>
            <a:r>
              <a:rPr lang="en-US" dirty="0">
                <a:latin typeface="Calibri" panose="020F0502020204030204" pitchFamily="34" charset="0"/>
                <a:ea typeface="Calibri" panose="020F0502020204030204" pitchFamily="34" charset="0"/>
              </a:rPr>
              <a:t> </a:t>
            </a:r>
            <a:r>
              <a:rPr lang="en-US" dirty="0">
                <a:solidFill>
                  <a:schemeClr val="accent1">
                    <a:lumMod val="50000"/>
                  </a:schemeClr>
                </a:solidFill>
                <a:latin typeface="Calibri" panose="020F0502020204030204" pitchFamily="34" charset="0"/>
                <a:ea typeface="Calibri" panose="020F0502020204030204" pitchFamily="34" charset="0"/>
              </a:rPr>
              <a:t>Identification</a:t>
            </a:r>
            <a:r>
              <a:rPr lang="en-US" dirty="0">
                <a:solidFill>
                  <a:schemeClr val="accent1">
                    <a:lumMod val="50000"/>
                  </a:schemeClr>
                </a:solidFill>
                <a:effectLst/>
                <a:latin typeface="Calibri" panose="020F0502020204030204" pitchFamily="34" charset="0"/>
                <a:ea typeface="Calibri" panose="020F0502020204030204" pitchFamily="34" charset="0"/>
              </a:rPr>
              <a:t> of the themes</a:t>
            </a:r>
            <a:r>
              <a:rPr lang="en-US" dirty="0">
                <a:effectLst/>
                <a:latin typeface="Calibri" panose="020F0502020204030204" pitchFamily="34" charset="0"/>
                <a:ea typeface="Calibri" panose="020F0502020204030204" pitchFamily="34" charset="0"/>
              </a:rPr>
              <a:t> relevant to SMA patients.</a:t>
            </a:r>
          </a:p>
          <a:p>
            <a:pPr lvl="1"/>
            <a:r>
              <a:rPr lang="en-US" dirty="0">
                <a:effectLst/>
                <a:latin typeface="Calibri" panose="020F0502020204030204" pitchFamily="34" charset="0"/>
                <a:ea typeface="Calibri" panose="020F0502020204030204" pitchFamily="34" charset="0"/>
              </a:rPr>
              <a:t>Word frequency analysis using </a:t>
            </a:r>
            <a:r>
              <a:rPr lang="en-US" dirty="0" err="1">
                <a:effectLst/>
                <a:latin typeface="Calibri" panose="020F0502020204030204" pitchFamily="34" charset="0"/>
                <a:ea typeface="Calibri" panose="020F0502020204030204" pitchFamily="34" charset="0"/>
              </a:rPr>
              <a:t>LunaDNA’s</a:t>
            </a:r>
            <a:r>
              <a:rPr lang="en-US" dirty="0">
                <a:effectLst/>
                <a:latin typeface="Calibri" panose="020F0502020204030204" pitchFamily="34" charset="0"/>
                <a:ea typeface="Calibri" panose="020F0502020204030204" pitchFamily="34" charset="0"/>
              </a:rPr>
              <a:t> proprietary software</a:t>
            </a:r>
          </a:p>
          <a:p>
            <a:pPr lvl="1"/>
            <a:r>
              <a:rPr lang="en-US" dirty="0">
                <a:effectLst/>
                <a:latin typeface="Calibri" panose="020F0502020204030204" pitchFamily="34" charset="0"/>
                <a:ea typeface="Calibri" panose="020F0502020204030204" pitchFamily="34" charset="0"/>
              </a:rPr>
              <a:t>Keyword search through SMA literature</a:t>
            </a:r>
          </a:p>
          <a:p>
            <a:pPr lvl="1"/>
            <a:r>
              <a:rPr lang="en-US" dirty="0">
                <a:latin typeface="Calibri" panose="020F0502020204030204" pitchFamily="34" charset="0"/>
                <a:ea typeface="Calibri" panose="020F0502020204030204" pitchFamily="34" charset="0"/>
              </a:rPr>
              <a:t>Input from project team on the topics and concepts about NBS and LTFU</a:t>
            </a:r>
          </a:p>
          <a:p>
            <a:pPr lvl="1"/>
            <a:endParaRPr lang="en-US" sz="900" dirty="0">
              <a:effectLst/>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Activity 3: </a:t>
            </a:r>
            <a:r>
              <a:rPr lang="en-US" dirty="0">
                <a:latin typeface="Calibri" panose="020F0502020204030204" pitchFamily="34" charset="0"/>
                <a:ea typeface="Calibri" panose="020F0502020204030204" pitchFamily="34" charset="0"/>
              </a:rPr>
              <a:t>P</a:t>
            </a:r>
            <a:r>
              <a:rPr lang="en-US" dirty="0">
                <a:effectLst/>
                <a:latin typeface="Calibri" panose="020F0502020204030204" pitchFamily="34" charset="0"/>
                <a:ea typeface="Calibri" panose="020F0502020204030204" pitchFamily="34" charset="0"/>
              </a:rPr>
              <a:t>rioritization of </a:t>
            </a:r>
            <a:r>
              <a:rPr lang="en-US" dirty="0">
                <a:solidFill>
                  <a:schemeClr val="accent1">
                    <a:lumMod val="50000"/>
                  </a:schemeClr>
                </a:solidFill>
                <a:effectLst/>
                <a:latin typeface="Calibri" panose="020F0502020204030204" pitchFamily="34" charset="0"/>
                <a:ea typeface="Calibri" panose="020F0502020204030204" pitchFamily="34" charset="0"/>
              </a:rPr>
              <a:t>top 5 themes </a:t>
            </a:r>
            <a:r>
              <a:rPr lang="en-US" dirty="0">
                <a:effectLst/>
                <a:latin typeface="Calibri" panose="020F0502020204030204" pitchFamily="34" charset="0"/>
                <a:ea typeface="Calibri" panose="020F0502020204030204" pitchFamily="34" charset="0"/>
              </a:rPr>
              <a:t>using user preferences with additional families. </a:t>
            </a:r>
            <a:endParaRPr lang="en-US" sz="4000" dirty="0"/>
          </a:p>
        </p:txBody>
      </p:sp>
    </p:spTree>
    <p:extLst>
      <p:ext uri="{BB962C8B-B14F-4D97-AF65-F5344CB8AC3E}">
        <p14:creationId xmlns:p14="http://schemas.microsoft.com/office/powerpoint/2010/main" val="11038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3D32523-DABB-7B4B-7644-8142C80FCAF7}"/>
              </a:ext>
            </a:extLst>
          </p:cNvPr>
          <p:cNvGraphicFramePr>
            <a:graphicFrameLocks noGrp="1"/>
          </p:cNvGraphicFramePr>
          <p:nvPr>
            <p:ph sz="half" idx="2"/>
            <p:extLst>
              <p:ext uri="{D42A27DB-BD31-4B8C-83A1-F6EECF244321}">
                <p14:modId xmlns:p14="http://schemas.microsoft.com/office/powerpoint/2010/main" val="3749255763"/>
              </p:ext>
            </p:extLst>
          </p:nvPr>
        </p:nvGraphicFramePr>
        <p:xfrm>
          <a:off x="151867" y="1533396"/>
          <a:ext cx="2762783" cy="4013976"/>
        </p:xfrm>
        <a:graphic>
          <a:graphicData uri="http://schemas.openxmlformats.org/drawingml/2006/table">
            <a:tbl>
              <a:tblPr>
                <a:tableStyleId>{5C22544A-7EE6-4342-B048-85BDC9FD1C3A}</a:tableStyleId>
              </a:tblPr>
              <a:tblGrid>
                <a:gridCol w="2762783">
                  <a:extLst>
                    <a:ext uri="{9D8B030D-6E8A-4147-A177-3AD203B41FA5}">
                      <a16:colId xmlns:a16="http://schemas.microsoft.com/office/drawing/2014/main" val="3639758616"/>
                    </a:ext>
                  </a:extLst>
                </a:gridCol>
              </a:tblGrid>
              <a:tr h="167249">
                <a:tc>
                  <a:txBody>
                    <a:bodyPr/>
                    <a:lstStyle/>
                    <a:p>
                      <a:pPr algn="l" fontAlgn="b"/>
                      <a:r>
                        <a:rPr lang="en-US" sz="900" u="none" strike="noStrike">
                          <a:effectLst/>
                        </a:rPr>
                        <a:t>Gene Therapy</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436845560"/>
                  </a:ext>
                </a:extLst>
              </a:tr>
              <a:tr h="167249">
                <a:tc>
                  <a:txBody>
                    <a:bodyPr/>
                    <a:lstStyle/>
                    <a:p>
                      <a:pPr algn="l" fontAlgn="b"/>
                      <a:r>
                        <a:rPr lang="en-US" sz="900" u="none" strike="noStrike">
                          <a:effectLst/>
                        </a:rPr>
                        <a:t>Time to Initial Treatment</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041832213"/>
                  </a:ext>
                </a:extLst>
              </a:tr>
              <a:tr h="167249">
                <a:tc>
                  <a:txBody>
                    <a:bodyPr/>
                    <a:lstStyle/>
                    <a:p>
                      <a:pPr algn="l" fontAlgn="b"/>
                      <a:r>
                        <a:rPr lang="en-US" sz="900" u="none" strike="noStrike">
                          <a:effectLst/>
                        </a:rPr>
                        <a:t>SMA Type</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477942912"/>
                  </a:ext>
                </a:extLst>
              </a:tr>
              <a:tr h="167249">
                <a:tc>
                  <a:txBody>
                    <a:bodyPr/>
                    <a:lstStyle/>
                    <a:p>
                      <a:pPr algn="l" fontAlgn="b"/>
                      <a:r>
                        <a:rPr lang="en-US" sz="900" u="none" strike="noStrike">
                          <a:effectLst/>
                        </a:rPr>
                        <a:t># of Backup Copies</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989779562"/>
                  </a:ext>
                </a:extLst>
              </a:tr>
              <a:tr h="167249">
                <a:tc>
                  <a:txBody>
                    <a:bodyPr/>
                    <a:lstStyle/>
                    <a:p>
                      <a:pPr algn="l" fontAlgn="b"/>
                      <a:r>
                        <a:rPr lang="en-US" sz="900" u="none" strike="noStrike">
                          <a:effectLst/>
                        </a:rPr>
                        <a:t>Physical Therapy</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3410277970"/>
                  </a:ext>
                </a:extLst>
              </a:tr>
              <a:tr h="167249">
                <a:tc>
                  <a:txBody>
                    <a:bodyPr/>
                    <a:lstStyle/>
                    <a:p>
                      <a:pPr algn="l" fontAlgn="b"/>
                      <a:r>
                        <a:rPr lang="en-US" sz="900" u="none" strike="noStrike">
                          <a:effectLst/>
                        </a:rPr>
                        <a:t>Shoes</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870965233"/>
                  </a:ext>
                </a:extLst>
              </a:tr>
              <a:tr h="167249">
                <a:tc>
                  <a:txBody>
                    <a:bodyPr/>
                    <a:lstStyle/>
                    <a:p>
                      <a:pPr algn="l" fontAlgn="b"/>
                      <a:r>
                        <a:rPr lang="en-US" sz="900" u="none" strike="noStrike">
                          <a:effectLst/>
                        </a:rPr>
                        <a:t>Coverage by Insurance</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393882738"/>
                  </a:ext>
                </a:extLst>
              </a:tr>
              <a:tr h="167249">
                <a:tc>
                  <a:txBody>
                    <a:bodyPr/>
                    <a:lstStyle/>
                    <a:p>
                      <a:pPr algn="l" fontAlgn="b"/>
                      <a:r>
                        <a:rPr lang="en-US" sz="900" u="none" strike="noStrike">
                          <a:effectLst/>
                        </a:rPr>
                        <a:t>Muscle Tone Management</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361157779"/>
                  </a:ext>
                </a:extLst>
              </a:tr>
              <a:tr h="167249">
                <a:tc>
                  <a:txBody>
                    <a:bodyPr/>
                    <a:lstStyle/>
                    <a:p>
                      <a:pPr algn="l" fontAlgn="b"/>
                      <a:r>
                        <a:rPr lang="en-US" sz="900" u="none" strike="noStrike">
                          <a:effectLst/>
                        </a:rPr>
                        <a:t>Local Pediatrician</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468292208"/>
                  </a:ext>
                </a:extLst>
              </a:tr>
              <a:tr h="167249">
                <a:tc>
                  <a:txBody>
                    <a:bodyPr/>
                    <a:lstStyle/>
                    <a:p>
                      <a:pPr algn="l" fontAlgn="b"/>
                      <a:r>
                        <a:rPr lang="en-US" sz="900" u="none" strike="noStrike">
                          <a:effectLst/>
                        </a:rPr>
                        <a:t>Child's Growth</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342587126"/>
                  </a:ext>
                </a:extLst>
              </a:tr>
              <a:tr h="167249">
                <a:tc>
                  <a:txBody>
                    <a:bodyPr/>
                    <a:lstStyle/>
                    <a:p>
                      <a:pPr algn="l" fontAlgn="b"/>
                      <a:r>
                        <a:rPr lang="en-US" sz="900" u="none" strike="noStrike">
                          <a:effectLst/>
                        </a:rPr>
                        <a:t>Neurologist</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314566483"/>
                  </a:ext>
                </a:extLst>
              </a:tr>
              <a:tr h="167249">
                <a:tc>
                  <a:txBody>
                    <a:bodyPr/>
                    <a:lstStyle/>
                    <a:p>
                      <a:pPr algn="l" fontAlgn="b"/>
                      <a:r>
                        <a:rPr lang="en-US" sz="900" u="none" strike="noStrike">
                          <a:effectLst/>
                        </a:rPr>
                        <a:t>Cost of Treatment</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4017913014"/>
                  </a:ext>
                </a:extLst>
              </a:tr>
              <a:tr h="167249">
                <a:tc>
                  <a:txBody>
                    <a:bodyPr/>
                    <a:lstStyle/>
                    <a:p>
                      <a:pPr algn="l" fontAlgn="b"/>
                      <a:r>
                        <a:rPr lang="en-US" sz="900" u="none" strike="noStrike">
                          <a:effectLst/>
                        </a:rPr>
                        <a:t>Acid Reflux</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820482202"/>
                  </a:ext>
                </a:extLst>
              </a:tr>
              <a:tr h="167249">
                <a:tc>
                  <a:txBody>
                    <a:bodyPr/>
                    <a:lstStyle/>
                    <a:p>
                      <a:pPr algn="l" fontAlgn="b"/>
                      <a:r>
                        <a:rPr lang="en-US" sz="900" u="none" strike="noStrike">
                          <a:effectLst/>
                        </a:rPr>
                        <a:t>Tongue Tie</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43328821"/>
                  </a:ext>
                </a:extLst>
              </a:tr>
              <a:tr h="167249">
                <a:tc>
                  <a:txBody>
                    <a:bodyPr/>
                    <a:lstStyle/>
                    <a:p>
                      <a:pPr algn="l" fontAlgn="b"/>
                      <a:r>
                        <a:rPr lang="en-US" sz="900" u="none" strike="noStrike" dirty="0">
                          <a:effectLst/>
                        </a:rPr>
                        <a:t>Leg Braces</a:t>
                      </a:r>
                      <a:endParaRPr lang="en-US" sz="900" b="0" i="0" u="none" strike="noStrike" dirty="0">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497710597"/>
                  </a:ext>
                </a:extLst>
              </a:tr>
              <a:tr h="167249">
                <a:tc>
                  <a:txBody>
                    <a:bodyPr/>
                    <a:lstStyle/>
                    <a:p>
                      <a:pPr algn="l" fontAlgn="b"/>
                      <a:r>
                        <a:rPr lang="en-US" sz="900" u="none" strike="noStrike">
                          <a:effectLst/>
                        </a:rPr>
                        <a:t>Development Timing</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3634398623"/>
                  </a:ext>
                </a:extLst>
              </a:tr>
              <a:tr h="167249">
                <a:tc>
                  <a:txBody>
                    <a:bodyPr/>
                    <a:lstStyle/>
                    <a:p>
                      <a:pPr algn="l" fontAlgn="b"/>
                      <a:r>
                        <a:rPr lang="en-US" sz="900" u="none" strike="noStrike">
                          <a:effectLst/>
                        </a:rPr>
                        <a:t>Pulmonary </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4215925345"/>
                  </a:ext>
                </a:extLst>
              </a:tr>
              <a:tr h="167249">
                <a:tc>
                  <a:txBody>
                    <a:bodyPr/>
                    <a:lstStyle/>
                    <a:p>
                      <a:pPr algn="l" fontAlgn="b"/>
                      <a:r>
                        <a:rPr lang="en-US" sz="900" u="none" strike="noStrike">
                          <a:effectLst/>
                        </a:rPr>
                        <a:t>Genentech Foundation</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617497087"/>
                  </a:ext>
                </a:extLst>
              </a:tr>
              <a:tr h="167249">
                <a:tc>
                  <a:txBody>
                    <a:bodyPr/>
                    <a:lstStyle/>
                    <a:p>
                      <a:pPr algn="l" fontAlgn="b"/>
                      <a:r>
                        <a:rPr lang="en-US" sz="900" u="none" strike="noStrike">
                          <a:effectLst/>
                        </a:rPr>
                        <a:t>Sleep Apnea</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303615298"/>
                  </a:ext>
                </a:extLst>
              </a:tr>
              <a:tr h="167249">
                <a:tc>
                  <a:txBody>
                    <a:bodyPr/>
                    <a:lstStyle/>
                    <a:p>
                      <a:pPr algn="l" fontAlgn="b"/>
                      <a:r>
                        <a:rPr lang="en-US" sz="900" u="none" strike="noStrike">
                          <a:effectLst/>
                        </a:rPr>
                        <a:t>Speech Therapy</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2420679756"/>
                  </a:ext>
                </a:extLst>
              </a:tr>
              <a:tr h="167249">
                <a:tc>
                  <a:txBody>
                    <a:bodyPr/>
                    <a:lstStyle/>
                    <a:p>
                      <a:pPr algn="l" fontAlgn="b"/>
                      <a:r>
                        <a:rPr lang="en-US" sz="900" u="none" strike="noStrike">
                          <a:effectLst/>
                        </a:rPr>
                        <a:t>Sleep Quality</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496895605"/>
                  </a:ext>
                </a:extLst>
              </a:tr>
              <a:tr h="167249">
                <a:tc>
                  <a:txBody>
                    <a:bodyPr/>
                    <a:lstStyle/>
                    <a:p>
                      <a:pPr algn="l" fontAlgn="b"/>
                      <a:r>
                        <a:rPr lang="en-US" sz="900" u="none" strike="noStrike">
                          <a:effectLst/>
                        </a:rPr>
                        <a:t>Diet</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967548912"/>
                  </a:ext>
                </a:extLst>
              </a:tr>
              <a:tr h="167249">
                <a:tc>
                  <a:txBody>
                    <a:bodyPr/>
                    <a:lstStyle/>
                    <a:p>
                      <a:pPr algn="l" fontAlgn="b"/>
                      <a:r>
                        <a:rPr lang="en-US" sz="900" u="none" strike="noStrike">
                          <a:effectLst/>
                        </a:rPr>
                        <a:t>Homeopathic remedies</a:t>
                      </a:r>
                      <a:endParaRPr lang="en-US" sz="900" b="0" i="0" u="none" strike="noStrike">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1772297093"/>
                  </a:ext>
                </a:extLst>
              </a:tr>
              <a:tr h="167249">
                <a:tc>
                  <a:txBody>
                    <a:bodyPr/>
                    <a:lstStyle/>
                    <a:p>
                      <a:pPr algn="l" fontAlgn="b"/>
                      <a:r>
                        <a:rPr lang="en-US" sz="900" u="none" strike="noStrike" dirty="0">
                          <a:effectLst/>
                        </a:rPr>
                        <a:t>Early Symptoms (Lack of, information of what they are)</a:t>
                      </a:r>
                      <a:endParaRPr lang="en-US" sz="900" b="0" i="0" u="none" strike="noStrike" dirty="0">
                        <a:solidFill>
                          <a:srgbClr val="000000"/>
                        </a:solidFill>
                        <a:effectLst/>
                        <a:latin typeface="Calibri" panose="020F0502020204030204" pitchFamily="34" charset="0"/>
                      </a:endParaRPr>
                    </a:p>
                  </a:txBody>
                  <a:tcPr marL="7200" marR="7200" marT="7200" marB="0" anchor="b"/>
                </a:tc>
                <a:extLst>
                  <a:ext uri="{0D108BD9-81ED-4DB2-BD59-A6C34878D82A}">
                    <a16:rowId xmlns:a16="http://schemas.microsoft.com/office/drawing/2014/main" val="3782725958"/>
                  </a:ext>
                </a:extLst>
              </a:tr>
            </a:tbl>
          </a:graphicData>
        </a:graphic>
      </p:graphicFrame>
      <p:sp>
        <p:nvSpPr>
          <p:cNvPr id="4" name="Title 3">
            <a:extLst>
              <a:ext uri="{FF2B5EF4-FFF2-40B4-BE49-F238E27FC236}">
                <a16:creationId xmlns:a16="http://schemas.microsoft.com/office/drawing/2014/main" id="{0DD907F5-0EB8-B3E8-AA17-B675AA22E543}"/>
              </a:ext>
            </a:extLst>
          </p:cNvPr>
          <p:cNvSpPr>
            <a:spLocks noGrp="1"/>
          </p:cNvSpPr>
          <p:nvPr>
            <p:ph type="title"/>
          </p:nvPr>
        </p:nvSpPr>
        <p:spPr>
          <a:xfrm>
            <a:off x="113758" y="136525"/>
            <a:ext cx="11681890" cy="1325563"/>
          </a:xfrm>
        </p:spPr>
        <p:txBody>
          <a:bodyPr>
            <a:normAutofit/>
          </a:bodyPr>
          <a:lstStyle/>
          <a:p>
            <a:r>
              <a:rPr lang="en-US" sz="3200" b="1" dirty="0">
                <a:latin typeface="+mn-lt"/>
              </a:rPr>
              <a:t>100 Themes Important to SMA Families about LTFU</a:t>
            </a:r>
          </a:p>
        </p:txBody>
      </p:sp>
      <p:graphicFrame>
        <p:nvGraphicFramePr>
          <p:cNvPr id="10" name="Table 9">
            <a:extLst>
              <a:ext uri="{FF2B5EF4-FFF2-40B4-BE49-F238E27FC236}">
                <a16:creationId xmlns:a16="http://schemas.microsoft.com/office/drawing/2014/main" id="{83A523C0-29C8-B9C3-BBDB-D0D489E85007}"/>
              </a:ext>
            </a:extLst>
          </p:cNvPr>
          <p:cNvGraphicFramePr>
            <a:graphicFrameLocks noGrp="1"/>
          </p:cNvGraphicFramePr>
          <p:nvPr>
            <p:extLst>
              <p:ext uri="{D42A27DB-BD31-4B8C-83A1-F6EECF244321}">
                <p14:modId xmlns:p14="http://schemas.microsoft.com/office/powerpoint/2010/main" val="2433535694"/>
              </p:ext>
            </p:extLst>
          </p:nvPr>
        </p:nvGraphicFramePr>
        <p:xfrm>
          <a:off x="3005129" y="1538989"/>
          <a:ext cx="2622550" cy="4013975"/>
        </p:xfrm>
        <a:graphic>
          <a:graphicData uri="http://schemas.openxmlformats.org/drawingml/2006/table">
            <a:tbl>
              <a:tblPr>
                <a:tableStyleId>{5C22544A-7EE6-4342-B048-85BDC9FD1C3A}</a:tableStyleId>
              </a:tblPr>
              <a:tblGrid>
                <a:gridCol w="2622550">
                  <a:extLst>
                    <a:ext uri="{9D8B030D-6E8A-4147-A177-3AD203B41FA5}">
                      <a16:colId xmlns:a16="http://schemas.microsoft.com/office/drawing/2014/main" val="3566468531"/>
                    </a:ext>
                  </a:extLst>
                </a:gridCol>
              </a:tblGrid>
              <a:tr h="147224">
                <a:tc>
                  <a:txBody>
                    <a:bodyPr/>
                    <a:lstStyle/>
                    <a:p>
                      <a:pPr algn="l" fontAlgn="b"/>
                      <a:r>
                        <a:rPr lang="en-US" sz="1000" u="none" strike="noStrike">
                          <a:effectLst/>
                        </a:rPr>
                        <a:t>Mobility (issues, progression)</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344231929"/>
                  </a:ext>
                </a:extLst>
              </a:tr>
              <a:tr h="147224">
                <a:tc>
                  <a:txBody>
                    <a:bodyPr/>
                    <a:lstStyle/>
                    <a:p>
                      <a:pPr algn="l" fontAlgn="b"/>
                      <a:r>
                        <a:rPr lang="en-US" sz="1000" u="none" strike="noStrike">
                          <a:effectLst/>
                        </a:rPr>
                        <a:t>Mutation Specific Information</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542368758"/>
                  </a:ext>
                </a:extLst>
              </a:tr>
              <a:tr h="147224">
                <a:tc>
                  <a:txBody>
                    <a:bodyPr/>
                    <a:lstStyle/>
                    <a:p>
                      <a:pPr algn="l" fontAlgn="b"/>
                      <a:r>
                        <a:rPr lang="en-US" sz="1000" u="none" strike="noStrike">
                          <a:effectLst/>
                        </a:rPr>
                        <a:t>Community (support, interaction, connection)</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403415282"/>
                  </a:ext>
                </a:extLst>
              </a:tr>
              <a:tr h="147224">
                <a:tc>
                  <a:txBody>
                    <a:bodyPr/>
                    <a:lstStyle/>
                    <a:p>
                      <a:pPr algn="l" fontAlgn="b"/>
                      <a:r>
                        <a:rPr lang="en-US" sz="1000" u="none" strike="noStrike">
                          <a:effectLst/>
                        </a:rPr>
                        <a:t>Birthing Difficulties (mother, child, NICU)</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812629879"/>
                  </a:ext>
                </a:extLst>
              </a:tr>
              <a:tr h="147224">
                <a:tc>
                  <a:txBody>
                    <a:bodyPr/>
                    <a:lstStyle/>
                    <a:p>
                      <a:pPr algn="l" fontAlgn="b"/>
                      <a:r>
                        <a:rPr lang="en-US" sz="1000" u="none" strike="noStrike">
                          <a:effectLst/>
                        </a:rPr>
                        <a:t>First moment of symptoms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549961019"/>
                  </a:ext>
                </a:extLst>
              </a:tr>
              <a:tr h="147224">
                <a:tc>
                  <a:txBody>
                    <a:bodyPr/>
                    <a:lstStyle/>
                    <a:p>
                      <a:pPr algn="l" fontAlgn="b"/>
                      <a:r>
                        <a:rPr lang="en-US" sz="1000" u="none" strike="noStrike">
                          <a:effectLst/>
                        </a:rPr>
                        <a:t>Pregnancy (pre, per, and post-natal)</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567259820"/>
                  </a:ext>
                </a:extLst>
              </a:tr>
              <a:tr h="147224">
                <a:tc>
                  <a:txBody>
                    <a:bodyPr/>
                    <a:lstStyle/>
                    <a:p>
                      <a:pPr algn="l" fontAlgn="b"/>
                      <a:r>
                        <a:rPr lang="en-US" sz="1000" u="none" strike="noStrike" dirty="0">
                          <a:effectLst/>
                        </a:rPr>
                        <a:t>Difficulty Eating</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581730381"/>
                  </a:ext>
                </a:extLst>
              </a:tr>
              <a:tr h="147224">
                <a:tc>
                  <a:txBody>
                    <a:bodyPr/>
                    <a:lstStyle/>
                    <a:p>
                      <a:pPr algn="l" fontAlgn="b"/>
                      <a:r>
                        <a:rPr lang="en-US" sz="1000" u="none" strike="noStrike" dirty="0">
                          <a:effectLst/>
                        </a:rPr>
                        <a:t>Difficulty Swallowing</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328680819"/>
                  </a:ext>
                </a:extLst>
              </a:tr>
              <a:tr h="147224">
                <a:tc>
                  <a:txBody>
                    <a:bodyPr/>
                    <a:lstStyle/>
                    <a:p>
                      <a:pPr algn="l" fontAlgn="b"/>
                      <a:r>
                        <a:rPr lang="en-US" sz="1000" u="none" strike="noStrike">
                          <a:effectLst/>
                        </a:rPr>
                        <a:t>Prognosis (long term, specific)</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055537327"/>
                  </a:ext>
                </a:extLst>
              </a:tr>
              <a:tr h="147224">
                <a:tc>
                  <a:txBody>
                    <a:bodyPr/>
                    <a:lstStyle/>
                    <a:p>
                      <a:pPr algn="l" fontAlgn="b"/>
                      <a:r>
                        <a:rPr lang="en-US" sz="1000" u="none" strike="noStrike">
                          <a:effectLst/>
                        </a:rPr>
                        <a:t>Quality of Life (improvements, current state)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494084731"/>
                  </a:ext>
                </a:extLst>
              </a:tr>
              <a:tr h="147224">
                <a:tc>
                  <a:txBody>
                    <a:bodyPr/>
                    <a:lstStyle/>
                    <a:p>
                      <a:pPr algn="l" fontAlgn="b"/>
                      <a:r>
                        <a:rPr lang="en-US" sz="1000" u="none" strike="noStrike" dirty="0">
                          <a:effectLst/>
                        </a:rPr>
                        <a:t>Weakness in body</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092257791"/>
                  </a:ext>
                </a:extLst>
              </a:tr>
              <a:tr h="147224">
                <a:tc>
                  <a:txBody>
                    <a:bodyPr/>
                    <a:lstStyle/>
                    <a:p>
                      <a:pPr algn="l" fontAlgn="b"/>
                      <a:r>
                        <a:rPr lang="en-US" sz="1000" u="none" strike="noStrike">
                          <a:effectLst/>
                        </a:rPr>
                        <a:t>Assistive Technology</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335054164"/>
                  </a:ext>
                </a:extLst>
              </a:tr>
              <a:tr h="147224">
                <a:tc>
                  <a:txBody>
                    <a:bodyPr/>
                    <a:lstStyle/>
                    <a:p>
                      <a:pPr algn="l" fontAlgn="b"/>
                      <a:r>
                        <a:rPr lang="en-US" sz="1000" u="none" strike="noStrike">
                          <a:effectLst/>
                        </a:rPr>
                        <a:t>Primary Care Provider</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181206760"/>
                  </a:ext>
                </a:extLst>
              </a:tr>
              <a:tr h="147224">
                <a:tc>
                  <a:txBody>
                    <a:bodyPr/>
                    <a:lstStyle/>
                    <a:p>
                      <a:pPr algn="l" fontAlgn="b"/>
                      <a:r>
                        <a:rPr lang="en-US" sz="1000" u="none" strike="noStrike">
                          <a:effectLst/>
                        </a:rPr>
                        <a:t>Communication between care team</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020373420"/>
                  </a:ext>
                </a:extLst>
              </a:tr>
              <a:tr h="147224">
                <a:tc>
                  <a:txBody>
                    <a:bodyPr/>
                    <a:lstStyle/>
                    <a:p>
                      <a:pPr algn="l" fontAlgn="b"/>
                      <a:r>
                        <a:rPr lang="en-US" sz="1000" u="none" strike="noStrike" dirty="0">
                          <a:effectLst/>
                        </a:rPr>
                        <a:t>Assistance with Insurance</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18057178"/>
                  </a:ext>
                </a:extLst>
              </a:tr>
              <a:tr h="147224">
                <a:tc>
                  <a:txBody>
                    <a:bodyPr/>
                    <a:lstStyle/>
                    <a:p>
                      <a:pPr algn="l" fontAlgn="b"/>
                      <a:r>
                        <a:rPr lang="en-US" sz="1000" u="none" strike="noStrike">
                          <a:effectLst/>
                        </a:rPr>
                        <a:t>Resources to learn about specific condition</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586817845"/>
                  </a:ext>
                </a:extLst>
              </a:tr>
              <a:tr h="147224">
                <a:tc>
                  <a:txBody>
                    <a:bodyPr/>
                    <a:lstStyle/>
                    <a:p>
                      <a:pPr algn="l" fontAlgn="b"/>
                      <a:r>
                        <a:rPr lang="en-US" sz="1000" u="none" strike="noStrike">
                          <a:effectLst/>
                        </a:rPr>
                        <a:t>Resources to help set expectations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549536287"/>
                  </a:ext>
                </a:extLst>
              </a:tr>
              <a:tr h="147224">
                <a:tc>
                  <a:txBody>
                    <a:bodyPr/>
                    <a:lstStyle/>
                    <a:p>
                      <a:pPr algn="l" fontAlgn="b"/>
                      <a:r>
                        <a:rPr lang="en-US" sz="1000" u="none" strike="noStrike">
                          <a:effectLst/>
                        </a:rPr>
                        <a:t>Genetic Counseling</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507163584"/>
                  </a:ext>
                </a:extLst>
              </a:tr>
              <a:tr h="147224">
                <a:tc>
                  <a:txBody>
                    <a:bodyPr/>
                    <a:lstStyle/>
                    <a:p>
                      <a:pPr algn="l" fontAlgn="b"/>
                      <a:r>
                        <a:rPr lang="en-US" sz="1000" u="none" strike="noStrike">
                          <a:effectLst/>
                        </a:rPr>
                        <a:t>Over-reliance on specific doctor</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031284544"/>
                  </a:ext>
                </a:extLst>
              </a:tr>
              <a:tr h="147224">
                <a:tc>
                  <a:txBody>
                    <a:bodyPr/>
                    <a:lstStyle/>
                    <a:p>
                      <a:pPr algn="l" fontAlgn="b"/>
                      <a:r>
                        <a:rPr lang="en-US" sz="1000" u="none" strike="noStrike">
                          <a:effectLst/>
                        </a:rPr>
                        <a:t>Palliative Care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83961143"/>
                  </a:ext>
                </a:extLst>
              </a:tr>
              <a:tr h="147224">
                <a:tc>
                  <a:txBody>
                    <a:bodyPr/>
                    <a:lstStyle/>
                    <a:p>
                      <a:pPr algn="l" fontAlgn="b"/>
                      <a:r>
                        <a:rPr lang="en-US" sz="1000" u="none" strike="noStrike">
                          <a:effectLst/>
                        </a:rPr>
                        <a:t>Size of home town</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90680837"/>
                  </a:ext>
                </a:extLst>
              </a:tr>
              <a:tr h="147224">
                <a:tc>
                  <a:txBody>
                    <a:bodyPr/>
                    <a:lstStyle/>
                    <a:p>
                      <a:pPr algn="l" fontAlgn="b"/>
                      <a:r>
                        <a:rPr lang="en-US" sz="1000" u="none" strike="noStrike">
                          <a:effectLst/>
                        </a:rPr>
                        <a:t>Assistance transitioning to caregiving</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448871689"/>
                  </a:ext>
                </a:extLst>
              </a:tr>
              <a:tr h="147224">
                <a:tc>
                  <a:txBody>
                    <a:bodyPr/>
                    <a:lstStyle/>
                    <a:p>
                      <a:pPr algn="l" fontAlgn="b"/>
                      <a:r>
                        <a:rPr lang="en-US" sz="1000" u="none" strike="noStrike">
                          <a:effectLst/>
                        </a:rPr>
                        <a:t>Cohesiveness of Care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096816069"/>
                  </a:ext>
                </a:extLst>
              </a:tr>
              <a:tr h="147224">
                <a:tc>
                  <a:txBody>
                    <a:bodyPr/>
                    <a:lstStyle/>
                    <a:p>
                      <a:pPr algn="l" fontAlgn="b"/>
                      <a:r>
                        <a:rPr lang="en-US" sz="1000" u="none" strike="noStrike">
                          <a:effectLst/>
                        </a:rPr>
                        <a:t>Travel Expenses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35399751"/>
                  </a:ext>
                </a:extLst>
              </a:tr>
              <a:tr h="147224">
                <a:tc>
                  <a:txBody>
                    <a:bodyPr/>
                    <a:lstStyle/>
                    <a:p>
                      <a:pPr algn="l" fontAlgn="b"/>
                      <a:r>
                        <a:rPr lang="en-US" sz="1000" u="none" strike="noStrike" dirty="0">
                          <a:effectLst/>
                        </a:rPr>
                        <a:t>Long-term Care</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742971019"/>
                  </a:ext>
                </a:extLst>
              </a:tr>
            </a:tbl>
          </a:graphicData>
        </a:graphic>
      </p:graphicFrame>
      <p:graphicFrame>
        <p:nvGraphicFramePr>
          <p:cNvPr id="11" name="Table 10">
            <a:extLst>
              <a:ext uri="{FF2B5EF4-FFF2-40B4-BE49-F238E27FC236}">
                <a16:creationId xmlns:a16="http://schemas.microsoft.com/office/drawing/2014/main" id="{DC5BB3EF-C9EA-2ED0-71A8-E3C227A26824}"/>
              </a:ext>
            </a:extLst>
          </p:cNvPr>
          <p:cNvGraphicFramePr>
            <a:graphicFrameLocks noGrp="1"/>
          </p:cNvGraphicFramePr>
          <p:nvPr>
            <p:extLst>
              <p:ext uri="{D42A27DB-BD31-4B8C-83A1-F6EECF244321}">
                <p14:modId xmlns:p14="http://schemas.microsoft.com/office/powerpoint/2010/main" val="1531193778"/>
              </p:ext>
            </p:extLst>
          </p:nvPr>
        </p:nvGraphicFramePr>
        <p:xfrm>
          <a:off x="5741983" y="1462088"/>
          <a:ext cx="3459163" cy="4085284"/>
        </p:xfrm>
        <a:graphic>
          <a:graphicData uri="http://schemas.openxmlformats.org/drawingml/2006/table">
            <a:tbl>
              <a:tblPr>
                <a:tableStyleId>{5C22544A-7EE6-4342-B048-85BDC9FD1C3A}</a:tableStyleId>
              </a:tblPr>
              <a:tblGrid>
                <a:gridCol w="3459163">
                  <a:extLst>
                    <a:ext uri="{9D8B030D-6E8A-4147-A177-3AD203B41FA5}">
                      <a16:colId xmlns:a16="http://schemas.microsoft.com/office/drawing/2014/main" val="2146547045"/>
                    </a:ext>
                  </a:extLst>
                </a:gridCol>
              </a:tblGrid>
              <a:tr h="161354">
                <a:tc>
                  <a:txBody>
                    <a:bodyPr/>
                    <a:lstStyle/>
                    <a:p>
                      <a:pPr algn="l" fontAlgn="b"/>
                      <a:r>
                        <a:rPr lang="en-US" sz="1000" u="none" strike="noStrike">
                          <a:effectLst/>
                        </a:rPr>
                        <a:t>Resources for Siblings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522242962"/>
                  </a:ext>
                </a:extLst>
              </a:tr>
              <a:tr h="161354">
                <a:tc>
                  <a:txBody>
                    <a:bodyPr/>
                    <a:lstStyle/>
                    <a:p>
                      <a:pPr algn="l" fontAlgn="b"/>
                      <a:r>
                        <a:rPr lang="en-US" sz="1000" u="none" strike="noStrike">
                          <a:effectLst/>
                        </a:rPr>
                        <a:t>Equipment Access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4137198851"/>
                  </a:ext>
                </a:extLst>
              </a:tr>
              <a:tr h="161354">
                <a:tc>
                  <a:txBody>
                    <a:bodyPr/>
                    <a:lstStyle/>
                    <a:p>
                      <a:pPr algn="l" fontAlgn="b"/>
                      <a:r>
                        <a:rPr lang="en-US" sz="1000" u="none" strike="noStrike">
                          <a:effectLst/>
                        </a:rPr>
                        <a:t>Streamlining of care team</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741638558"/>
                  </a:ext>
                </a:extLst>
              </a:tr>
              <a:tr h="161354">
                <a:tc>
                  <a:txBody>
                    <a:bodyPr/>
                    <a:lstStyle/>
                    <a:p>
                      <a:pPr algn="l" fontAlgn="b"/>
                      <a:r>
                        <a:rPr lang="en-US" sz="1000" u="none" strike="noStrike">
                          <a:effectLst/>
                        </a:rPr>
                        <a:t>Stress of being primary care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402479009"/>
                  </a:ext>
                </a:extLst>
              </a:tr>
              <a:tr h="161354">
                <a:tc>
                  <a:txBody>
                    <a:bodyPr/>
                    <a:lstStyle/>
                    <a:p>
                      <a:pPr algn="l" fontAlgn="b"/>
                      <a:r>
                        <a:rPr lang="en-US" sz="1000" u="none" strike="noStrike">
                          <a:effectLst/>
                        </a:rPr>
                        <a:t>Information being conveyed in plain language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450888684"/>
                  </a:ext>
                </a:extLst>
              </a:tr>
              <a:tr h="161354">
                <a:tc>
                  <a:txBody>
                    <a:bodyPr/>
                    <a:lstStyle/>
                    <a:p>
                      <a:pPr algn="l" fontAlgn="b"/>
                      <a:r>
                        <a:rPr lang="en-US" sz="1000" u="none" strike="noStrike" dirty="0">
                          <a:effectLst/>
                        </a:rPr>
                        <a:t>Presence of Safety Net</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242356072"/>
                  </a:ext>
                </a:extLst>
              </a:tr>
              <a:tr h="161354">
                <a:tc>
                  <a:txBody>
                    <a:bodyPr/>
                    <a:lstStyle/>
                    <a:p>
                      <a:pPr algn="l" fontAlgn="b"/>
                      <a:r>
                        <a:rPr lang="en-US" sz="1000" u="none" strike="noStrike">
                          <a:effectLst/>
                        </a:rPr>
                        <a:t>Information on different types of care available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875140383"/>
                  </a:ext>
                </a:extLst>
              </a:tr>
              <a:tr h="161354">
                <a:tc>
                  <a:txBody>
                    <a:bodyPr/>
                    <a:lstStyle/>
                    <a:p>
                      <a:pPr algn="l" fontAlgn="b"/>
                      <a:r>
                        <a:rPr lang="en-US" sz="1000" u="none" strike="noStrike">
                          <a:effectLst/>
                        </a:rPr>
                        <a:t>Experience traveling for care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4029171874"/>
                  </a:ext>
                </a:extLst>
              </a:tr>
              <a:tr h="161354">
                <a:tc>
                  <a:txBody>
                    <a:bodyPr/>
                    <a:lstStyle/>
                    <a:p>
                      <a:pPr algn="l" fontAlgn="b"/>
                      <a:r>
                        <a:rPr lang="en-US" sz="1000" u="none" strike="noStrike">
                          <a:effectLst/>
                        </a:rPr>
                        <a:t># of appointments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176065667"/>
                  </a:ext>
                </a:extLst>
              </a:tr>
              <a:tr h="161354">
                <a:tc>
                  <a:txBody>
                    <a:bodyPr/>
                    <a:lstStyle/>
                    <a:p>
                      <a:pPr algn="l" fontAlgn="b"/>
                      <a:r>
                        <a:rPr lang="en-US" sz="1000" u="none" strike="noStrike">
                          <a:effectLst/>
                        </a:rPr>
                        <a:t>Cadence of ongoing medical treatment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029674127"/>
                  </a:ext>
                </a:extLst>
              </a:tr>
              <a:tr h="161354">
                <a:tc>
                  <a:txBody>
                    <a:bodyPr/>
                    <a:lstStyle/>
                    <a:p>
                      <a:pPr algn="l" fontAlgn="b"/>
                      <a:r>
                        <a:rPr lang="en-US" sz="1000" u="none" strike="noStrike">
                          <a:effectLst/>
                        </a:rPr>
                        <a:t>Support evolving to adjust to changing needs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557188485"/>
                  </a:ext>
                </a:extLst>
              </a:tr>
              <a:tr h="161354">
                <a:tc>
                  <a:txBody>
                    <a:bodyPr/>
                    <a:lstStyle/>
                    <a:p>
                      <a:pPr algn="l" fontAlgn="b"/>
                      <a:r>
                        <a:rPr lang="en-US" sz="1000" u="none" strike="noStrike">
                          <a:effectLst/>
                        </a:rPr>
                        <a:t>Proactive Support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755622811"/>
                  </a:ext>
                </a:extLst>
              </a:tr>
              <a:tr h="161354">
                <a:tc>
                  <a:txBody>
                    <a:bodyPr/>
                    <a:lstStyle/>
                    <a:p>
                      <a:pPr algn="l" fontAlgn="b"/>
                      <a:r>
                        <a:rPr lang="en-US" sz="1000" u="none" strike="noStrike">
                          <a:effectLst/>
                        </a:rPr>
                        <a:t>Celebrating the successes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742400349"/>
                  </a:ext>
                </a:extLst>
              </a:tr>
              <a:tr h="161354">
                <a:tc>
                  <a:txBody>
                    <a:bodyPr/>
                    <a:lstStyle/>
                    <a:p>
                      <a:pPr algn="l" fontAlgn="b"/>
                      <a:r>
                        <a:rPr lang="en-US" sz="1000" u="none" strike="noStrike">
                          <a:effectLst/>
                        </a:rPr>
                        <a:t>Stress of constant meetings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150717946"/>
                  </a:ext>
                </a:extLst>
              </a:tr>
              <a:tr h="212788">
                <a:tc>
                  <a:txBody>
                    <a:bodyPr/>
                    <a:lstStyle/>
                    <a:p>
                      <a:pPr algn="l" fontAlgn="b"/>
                      <a:r>
                        <a:rPr lang="en-US" sz="1000" u="none" strike="noStrike">
                          <a:effectLst/>
                        </a:rPr>
                        <a:t>Improved Outcomes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577872972"/>
                  </a:ext>
                </a:extLst>
              </a:tr>
              <a:tr h="161354">
                <a:tc>
                  <a:txBody>
                    <a:bodyPr/>
                    <a:lstStyle/>
                    <a:p>
                      <a:pPr algn="l" fontAlgn="b"/>
                      <a:r>
                        <a:rPr lang="en-US" sz="1000" u="none" strike="noStrike">
                          <a:effectLst/>
                        </a:rPr>
                        <a:t>Communication to Follow-up Task Froce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095660286"/>
                  </a:ext>
                </a:extLst>
              </a:tr>
              <a:tr h="161354">
                <a:tc>
                  <a:txBody>
                    <a:bodyPr/>
                    <a:lstStyle/>
                    <a:p>
                      <a:pPr algn="l" fontAlgn="b"/>
                      <a:r>
                        <a:rPr lang="en-US" sz="1000" u="none" strike="noStrike">
                          <a:effectLst/>
                        </a:rPr>
                        <a:t>Time-bound care updates (monthly, yearly)</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684107139"/>
                  </a:ext>
                </a:extLst>
              </a:tr>
              <a:tr h="161354">
                <a:tc>
                  <a:txBody>
                    <a:bodyPr/>
                    <a:lstStyle/>
                    <a:p>
                      <a:pPr algn="l" fontAlgn="b"/>
                      <a:r>
                        <a:rPr lang="en-US" sz="1000" u="none" strike="noStrike">
                          <a:effectLst/>
                        </a:rPr>
                        <a:t>Consistency of contact with care team</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987475476"/>
                  </a:ext>
                </a:extLst>
              </a:tr>
              <a:tr h="161354">
                <a:tc>
                  <a:txBody>
                    <a:bodyPr/>
                    <a:lstStyle/>
                    <a:p>
                      <a:pPr algn="l" fontAlgn="b"/>
                      <a:r>
                        <a:rPr lang="en-US" sz="1000" u="none" strike="noStrike">
                          <a:effectLst/>
                        </a:rPr>
                        <a:t>Improving outcomes for future families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839682160"/>
                  </a:ext>
                </a:extLst>
              </a:tr>
              <a:tr h="161354">
                <a:tc>
                  <a:txBody>
                    <a:bodyPr/>
                    <a:lstStyle/>
                    <a:p>
                      <a:pPr algn="l" fontAlgn="b"/>
                      <a:r>
                        <a:rPr lang="en-US" sz="1000" u="none" strike="noStrike">
                          <a:effectLst/>
                        </a:rPr>
                        <a:t>Information before screening is done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375711050"/>
                  </a:ext>
                </a:extLst>
              </a:tr>
              <a:tr h="161354">
                <a:tc>
                  <a:txBody>
                    <a:bodyPr/>
                    <a:lstStyle/>
                    <a:p>
                      <a:pPr algn="l" fontAlgn="b"/>
                      <a:r>
                        <a:rPr lang="en-US" sz="1000" u="none" strike="noStrike">
                          <a:effectLst/>
                        </a:rPr>
                        <a:t>Method of delivery of screening results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389026112"/>
                  </a:ext>
                </a:extLst>
              </a:tr>
              <a:tr h="161354">
                <a:tc>
                  <a:txBody>
                    <a:bodyPr/>
                    <a:lstStyle/>
                    <a:p>
                      <a:pPr algn="l" fontAlgn="b"/>
                      <a:r>
                        <a:rPr lang="en-US" sz="1000" u="none" strike="noStrike">
                          <a:effectLst/>
                        </a:rPr>
                        <a:t>Availability of Newborn Screening</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718290563"/>
                  </a:ext>
                </a:extLst>
              </a:tr>
              <a:tr h="161354">
                <a:tc>
                  <a:txBody>
                    <a:bodyPr/>
                    <a:lstStyle/>
                    <a:p>
                      <a:pPr algn="l" fontAlgn="b"/>
                      <a:r>
                        <a:rPr lang="en-US" sz="1000" u="none" strike="noStrike">
                          <a:effectLst/>
                        </a:rPr>
                        <a:t>Locational impact on newborn screening</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41959626"/>
                  </a:ext>
                </a:extLst>
              </a:tr>
              <a:tr h="161354">
                <a:tc>
                  <a:txBody>
                    <a:bodyPr/>
                    <a:lstStyle/>
                    <a:p>
                      <a:pPr algn="l" fontAlgn="b"/>
                      <a:r>
                        <a:rPr lang="en-US" sz="1000" u="none" strike="noStrike">
                          <a:effectLst/>
                        </a:rPr>
                        <a:t>Quality of Pediatrician (bedside manner, condition knowledge)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79329461"/>
                  </a:ext>
                </a:extLst>
              </a:tr>
              <a:tr h="161354">
                <a:tc>
                  <a:txBody>
                    <a:bodyPr/>
                    <a:lstStyle/>
                    <a:p>
                      <a:pPr algn="l" fontAlgn="b"/>
                      <a:r>
                        <a:rPr lang="en-US" sz="1000" u="none" strike="noStrike" dirty="0">
                          <a:effectLst/>
                        </a:rPr>
                        <a:t>Conditions Covered By Screening (Lack of, or reason for)</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864464456"/>
                  </a:ext>
                </a:extLst>
              </a:tr>
            </a:tbl>
          </a:graphicData>
        </a:graphic>
      </p:graphicFrame>
      <p:graphicFrame>
        <p:nvGraphicFramePr>
          <p:cNvPr id="12" name="Table 11">
            <a:extLst>
              <a:ext uri="{FF2B5EF4-FFF2-40B4-BE49-F238E27FC236}">
                <a16:creationId xmlns:a16="http://schemas.microsoft.com/office/drawing/2014/main" id="{EAD382A5-FE21-D928-5720-437E70B182BE}"/>
              </a:ext>
            </a:extLst>
          </p:cNvPr>
          <p:cNvGraphicFramePr>
            <a:graphicFrameLocks noGrp="1"/>
          </p:cNvGraphicFramePr>
          <p:nvPr>
            <p:extLst>
              <p:ext uri="{D42A27DB-BD31-4B8C-83A1-F6EECF244321}">
                <p14:modId xmlns:p14="http://schemas.microsoft.com/office/powerpoint/2010/main" val="4021824475"/>
              </p:ext>
            </p:extLst>
          </p:nvPr>
        </p:nvGraphicFramePr>
        <p:xfrm>
          <a:off x="9306976" y="1523742"/>
          <a:ext cx="2742144" cy="4013975"/>
        </p:xfrm>
        <a:graphic>
          <a:graphicData uri="http://schemas.openxmlformats.org/drawingml/2006/table">
            <a:tbl>
              <a:tblPr>
                <a:tableStyleId>{5C22544A-7EE6-4342-B048-85BDC9FD1C3A}</a:tableStyleId>
              </a:tblPr>
              <a:tblGrid>
                <a:gridCol w="2742144">
                  <a:extLst>
                    <a:ext uri="{9D8B030D-6E8A-4147-A177-3AD203B41FA5}">
                      <a16:colId xmlns:a16="http://schemas.microsoft.com/office/drawing/2014/main" val="1693731188"/>
                    </a:ext>
                  </a:extLst>
                </a:gridCol>
              </a:tblGrid>
              <a:tr h="160559">
                <a:tc>
                  <a:txBody>
                    <a:bodyPr/>
                    <a:lstStyle/>
                    <a:p>
                      <a:pPr algn="l" fontAlgn="b"/>
                      <a:r>
                        <a:rPr lang="en-US" sz="1000" u="none" strike="noStrike">
                          <a:effectLst/>
                        </a:rPr>
                        <a:t>Information while still at the hospital</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504313770"/>
                  </a:ext>
                </a:extLst>
              </a:tr>
              <a:tr h="160559">
                <a:tc>
                  <a:txBody>
                    <a:bodyPr/>
                    <a:lstStyle/>
                    <a:p>
                      <a:pPr algn="l" fontAlgn="b"/>
                      <a:r>
                        <a:rPr lang="en-US" sz="1000" u="none" strike="noStrike">
                          <a:effectLst/>
                        </a:rPr>
                        <a:t>Blood Test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436182244"/>
                  </a:ext>
                </a:extLst>
              </a:tr>
              <a:tr h="160559">
                <a:tc>
                  <a:txBody>
                    <a:bodyPr/>
                    <a:lstStyle/>
                    <a:p>
                      <a:pPr algn="l" fontAlgn="b"/>
                      <a:r>
                        <a:rPr lang="en-US" sz="1000" u="none" strike="noStrike">
                          <a:effectLst/>
                        </a:rPr>
                        <a:t>Pulse Oximetry</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500390711"/>
                  </a:ext>
                </a:extLst>
              </a:tr>
              <a:tr h="160559">
                <a:tc>
                  <a:txBody>
                    <a:bodyPr/>
                    <a:lstStyle/>
                    <a:p>
                      <a:pPr algn="l" fontAlgn="b"/>
                      <a:r>
                        <a:rPr lang="en-US" sz="1000" u="none" strike="noStrike" dirty="0">
                          <a:effectLst/>
                        </a:rPr>
                        <a:t>Hearing Test</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322469805"/>
                  </a:ext>
                </a:extLst>
              </a:tr>
              <a:tr h="160559">
                <a:tc>
                  <a:txBody>
                    <a:bodyPr/>
                    <a:lstStyle/>
                    <a:p>
                      <a:pPr algn="l" fontAlgn="b"/>
                      <a:r>
                        <a:rPr lang="en-US" sz="1000" u="none" strike="noStrike">
                          <a:effectLst/>
                        </a:rPr>
                        <a:t>Length of time to receive additional care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369158496"/>
                  </a:ext>
                </a:extLst>
              </a:tr>
              <a:tr h="160559">
                <a:tc>
                  <a:txBody>
                    <a:bodyPr/>
                    <a:lstStyle/>
                    <a:p>
                      <a:pPr algn="l" fontAlgn="b"/>
                      <a:r>
                        <a:rPr lang="en-US" sz="1000" u="none" strike="noStrike">
                          <a:effectLst/>
                        </a:rPr>
                        <a:t>Age of first supportive treatment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660915415"/>
                  </a:ext>
                </a:extLst>
              </a:tr>
              <a:tr h="160559">
                <a:tc>
                  <a:txBody>
                    <a:bodyPr/>
                    <a:lstStyle/>
                    <a:p>
                      <a:pPr algn="l" fontAlgn="b"/>
                      <a:r>
                        <a:rPr lang="en-US" sz="1000" u="none" strike="noStrike">
                          <a:effectLst/>
                        </a:rPr>
                        <a:t>Age at first curative treatment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029433375"/>
                  </a:ext>
                </a:extLst>
              </a:tr>
              <a:tr h="160559">
                <a:tc>
                  <a:txBody>
                    <a:bodyPr/>
                    <a:lstStyle/>
                    <a:p>
                      <a:pPr algn="l" fontAlgn="b"/>
                      <a:r>
                        <a:rPr lang="en-US" sz="1000" u="none" strike="noStrike">
                          <a:effectLst/>
                        </a:rPr>
                        <a:t>Support given at screening results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403148734"/>
                  </a:ext>
                </a:extLst>
              </a:tr>
              <a:tr h="160559">
                <a:tc>
                  <a:txBody>
                    <a:bodyPr/>
                    <a:lstStyle/>
                    <a:p>
                      <a:pPr algn="l" fontAlgn="b"/>
                      <a:r>
                        <a:rPr lang="en-US" sz="1000" u="none" strike="noStrike">
                          <a:effectLst/>
                        </a:rPr>
                        <a:t>Support given at diagnosis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489259482"/>
                  </a:ext>
                </a:extLst>
              </a:tr>
              <a:tr h="160559">
                <a:tc>
                  <a:txBody>
                    <a:bodyPr/>
                    <a:lstStyle/>
                    <a:p>
                      <a:pPr algn="l" fontAlgn="b"/>
                      <a:r>
                        <a:rPr lang="en-US" sz="1000" u="none" strike="noStrike" dirty="0">
                          <a:effectLst/>
                        </a:rPr>
                        <a:t>Support given at execution of screening</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355437616"/>
                  </a:ext>
                </a:extLst>
              </a:tr>
              <a:tr h="160559">
                <a:tc>
                  <a:txBody>
                    <a:bodyPr/>
                    <a:lstStyle/>
                    <a:p>
                      <a:pPr algn="l" fontAlgn="b"/>
                      <a:r>
                        <a:rPr lang="en-US" sz="1000" u="none" strike="noStrike">
                          <a:effectLst/>
                        </a:rPr>
                        <a:t>Acclimation support for life changes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557434860"/>
                  </a:ext>
                </a:extLst>
              </a:tr>
              <a:tr h="160559">
                <a:tc>
                  <a:txBody>
                    <a:bodyPr/>
                    <a:lstStyle/>
                    <a:p>
                      <a:pPr algn="l" fontAlgn="b"/>
                      <a:r>
                        <a:rPr lang="en-US" sz="1000" u="none" strike="noStrike">
                          <a:effectLst/>
                        </a:rPr>
                        <a:t>Education Support (IEP, accessibility)</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064054167"/>
                  </a:ext>
                </a:extLst>
              </a:tr>
              <a:tr h="160559">
                <a:tc>
                  <a:txBody>
                    <a:bodyPr/>
                    <a:lstStyle/>
                    <a:p>
                      <a:pPr algn="l" fontAlgn="b"/>
                      <a:r>
                        <a:rPr lang="en-US" sz="1000" u="none" strike="noStrike">
                          <a:effectLst/>
                        </a:rPr>
                        <a:t>Patterns in Condition (weeks, months, years)</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585481408"/>
                  </a:ext>
                </a:extLst>
              </a:tr>
              <a:tr h="160559">
                <a:tc>
                  <a:txBody>
                    <a:bodyPr/>
                    <a:lstStyle/>
                    <a:p>
                      <a:pPr algn="l" fontAlgn="b"/>
                      <a:r>
                        <a:rPr lang="en-US" sz="1000" u="none" strike="noStrike">
                          <a:effectLst/>
                        </a:rPr>
                        <a:t>Telehealth</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831776997"/>
                  </a:ext>
                </a:extLst>
              </a:tr>
              <a:tr h="160559">
                <a:tc>
                  <a:txBody>
                    <a:bodyPr/>
                    <a:lstStyle/>
                    <a:p>
                      <a:pPr algn="l" fontAlgn="b"/>
                      <a:r>
                        <a:rPr lang="en-US" sz="1000" u="none" strike="noStrike">
                          <a:effectLst/>
                        </a:rPr>
                        <a:t>Information on Vaccines (COVID, other)</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8665947"/>
                  </a:ext>
                </a:extLst>
              </a:tr>
              <a:tr h="160559">
                <a:tc>
                  <a:txBody>
                    <a:bodyPr/>
                    <a:lstStyle/>
                    <a:p>
                      <a:pPr algn="l" fontAlgn="b"/>
                      <a:r>
                        <a:rPr lang="en-US" sz="1000" u="none" strike="noStrike">
                          <a:effectLst/>
                        </a:rPr>
                        <a:t>Support of Caregiver time for self-care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346139822"/>
                  </a:ext>
                </a:extLst>
              </a:tr>
              <a:tr h="160559">
                <a:tc>
                  <a:txBody>
                    <a:bodyPr/>
                    <a:lstStyle/>
                    <a:p>
                      <a:pPr algn="l" fontAlgn="b"/>
                      <a:r>
                        <a:rPr lang="en-US" sz="1000" u="none" strike="noStrike">
                          <a:effectLst/>
                        </a:rPr>
                        <a:t>Societal Awareness Support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03578418"/>
                  </a:ext>
                </a:extLst>
              </a:tr>
              <a:tr h="160559">
                <a:tc>
                  <a:txBody>
                    <a:bodyPr/>
                    <a:lstStyle/>
                    <a:p>
                      <a:pPr algn="l" fontAlgn="b"/>
                      <a:r>
                        <a:rPr lang="en-US" sz="1000" u="none" strike="noStrike" dirty="0">
                          <a:effectLst/>
                        </a:rPr>
                        <a:t>Marital Stress (additional stress, conflict)</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603968931"/>
                  </a:ext>
                </a:extLst>
              </a:tr>
              <a:tr h="160559">
                <a:tc>
                  <a:txBody>
                    <a:bodyPr/>
                    <a:lstStyle/>
                    <a:p>
                      <a:pPr algn="l" fontAlgn="b"/>
                      <a:r>
                        <a:rPr lang="en-US" sz="1000" u="none" strike="noStrike">
                          <a:effectLst/>
                        </a:rPr>
                        <a:t>Long-term Data (Storage, collection, usage)</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327714102"/>
                  </a:ext>
                </a:extLst>
              </a:tr>
              <a:tr h="160559">
                <a:tc>
                  <a:txBody>
                    <a:bodyPr/>
                    <a:lstStyle/>
                    <a:p>
                      <a:pPr algn="l" fontAlgn="b"/>
                      <a:r>
                        <a:rPr lang="en-US" sz="1000" u="none" strike="noStrike">
                          <a:effectLst/>
                        </a:rPr>
                        <a:t>Ethics of Long-term follow up</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07481526"/>
                  </a:ext>
                </a:extLst>
              </a:tr>
              <a:tr h="160559">
                <a:tc>
                  <a:txBody>
                    <a:bodyPr/>
                    <a:lstStyle/>
                    <a:p>
                      <a:pPr algn="l" fontAlgn="b"/>
                      <a:r>
                        <a:rPr lang="en-US" sz="1000" u="none" strike="noStrike">
                          <a:effectLst/>
                        </a:rPr>
                        <a:t>Accuracy of Screening</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1210432744"/>
                  </a:ext>
                </a:extLst>
              </a:tr>
              <a:tr h="160559">
                <a:tc>
                  <a:txBody>
                    <a:bodyPr/>
                    <a:lstStyle/>
                    <a:p>
                      <a:pPr algn="l" fontAlgn="b"/>
                      <a:r>
                        <a:rPr lang="en-US" sz="1000" u="none" strike="noStrike">
                          <a:effectLst/>
                        </a:rPr>
                        <a:t>Accuracy of Diagnostic Test</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576117246"/>
                  </a:ext>
                </a:extLst>
              </a:tr>
              <a:tr h="160559">
                <a:tc>
                  <a:txBody>
                    <a:bodyPr/>
                    <a:lstStyle/>
                    <a:p>
                      <a:pPr algn="l" fontAlgn="b"/>
                      <a:r>
                        <a:rPr lang="en-US" sz="1000" u="none" strike="noStrike">
                          <a:effectLst/>
                        </a:rPr>
                        <a:t>Hospitalization</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407248794"/>
                  </a:ext>
                </a:extLst>
              </a:tr>
              <a:tr h="160559">
                <a:tc>
                  <a:txBody>
                    <a:bodyPr/>
                    <a:lstStyle/>
                    <a:p>
                      <a:pPr algn="l" fontAlgn="b"/>
                      <a:r>
                        <a:rPr lang="en-US" sz="1000" u="none" strike="noStrike">
                          <a:effectLst/>
                        </a:rPr>
                        <a:t>Coordination between care team</a:t>
                      </a:r>
                      <a:endParaRPr lang="en-US" sz="1000" b="0" i="0" u="none" strike="noStrike">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2649467012"/>
                  </a:ext>
                </a:extLst>
              </a:tr>
              <a:tr h="160559">
                <a:tc>
                  <a:txBody>
                    <a:bodyPr/>
                    <a:lstStyle/>
                    <a:p>
                      <a:pPr algn="l" fontAlgn="b"/>
                      <a:r>
                        <a:rPr lang="en-US" sz="1000" u="none" strike="noStrike" dirty="0">
                          <a:effectLst/>
                        </a:rPr>
                        <a:t>Clinical Trials and Studies</a:t>
                      </a:r>
                      <a:endParaRPr lang="en-US" sz="1000" b="0" i="0" u="none" strike="noStrike" dirty="0">
                        <a:solidFill>
                          <a:srgbClr val="000000"/>
                        </a:solidFill>
                        <a:effectLst/>
                        <a:latin typeface="Calibri" panose="020F0502020204030204" pitchFamily="34" charset="0"/>
                      </a:endParaRPr>
                    </a:p>
                  </a:txBody>
                  <a:tcPr marL="8159" marR="8159" marT="8159" marB="0" anchor="b"/>
                </a:tc>
                <a:extLst>
                  <a:ext uri="{0D108BD9-81ED-4DB2-BD59-A6C34878D82A}">
                    <a16:rowId xmlns:a16="http://schemas.microsoft.com/office/drawing/2014/main" val="824853825"/>
                  </a:ext>
                </a:extLst>
              </a:tr>
            </a:tbl>
          </a:graphicData>
        </a:graphic>
      </p:graphicFrame>
      <p:sp>
        <p:nvSpPr>
          <p:cNvPr id="3" name="Rectangle 2">
            <a:extLst>
              <a:ext uri="{FF2B5EF4-FFF2-40B4-BE49-F238E27FC236}">
                <a16:creationId xmlns:a16="http://schemas.microsoft.com/office/drawing/2014/main" id="{EDB8BEEB-188A-4BF2-8A92-FBB450E0474E}"/>
              </a:ext>
            </a:extLst>
          </p:cNvPr>
          <p:cNvSpPr/>
          <p:nvPr/>
        </p:nvSpPr>
        <p:spPr>
          <a:xfrm>
            <a:off x="159298" y="1533396"/>
            <a:ext cx="2779346" cy="10372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Shoes</a:t>
            </a:r>
          </a:p>
        </p:txBody>
      </p:sp>
      <p:sp>
        <p:nvSpPr>
          <p:cNvPr id="13" name="Rectangle 12">
            <a:extLst>
              <a:ext uri="{FF2B5EF4-FFF2-40B4-BE49-F238E27FC236}">
                <a16:creationId xmlns:a16="http://schemas.microsoft.com/office/drawing/2014/main" id="{660E270A-F0D1-458A-B609-F109C54BD7AB}"/>
              </a:ext>
            </a:extLst>
          </p:cNvPr>
          <p:cNvSpPr/>
          <p:nvPr/>
        </p:nvSpPr>
        <p:spPr>
          <a:xfrm>
            <a:off x="3183464" y="1534875"/>
            <a:ext cx="2779346" cy="10372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Muscle Tone Management</a:t>
            </a:r>
          </a:p>
        </p:txBody>
      </p:sp>
      <p:sp>
        <p:nvSpPr>
          <p:cNvPr id="14" name="Rectangle 13">
            <a:extLst>
              <a:ext uri="{FF2B5EF4-FFF2-40B4-BE49-F238E27FC236}">
                <a16:creationId xmlns:a16="http://schemas.microsoft.com/office/drawing/2014/main" id="{7447158D-B05E-424D-A6B8-ED599B3BBA0B}"/>
              </a:ext>
            </a:extLst>
          </p:cNvPr>
          <p:cNvSpPr/>
          <p:nvPr/>
        </p:nvSpPr>
        <p:spPr>
          <a:xfrm>
            <a:off x="6141145" y="1533396"/>
            <a:ext cx="2779346" cy="10372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Tongue Tie</a:t>
            </a:r>
          </a:p>
        </p:txBody>
      </p:sp>
      <p:sp>
        <p:nvSpPr>
          <p:cNvPr id="15" name="Rectangle 14">
            <a:extLst>
              <a:ext uri="{FF2B5EF4-FFF2-40B4-BE49-F238E27FC236}">
                <a16:creationId xmlns:a16="http://schemas.microsoft.com/office/drawing/2014/main" id="{B7F09096-C009-4672-BD91-49DF6224861C}"/>
              </a:ext>
            </a:extLst>
          </p:cNvPr>
          <p:cNvSpPr/>
          <p:nvPr/>
        </p:nvSpPr>
        <p:spPr>
          <a:xfrm>
            <a:off x="9225139" y="1533396"/>
            <a:ext cx="2779346" cy="10372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Stress of Being Primary Care</a:t>
            </a:r>
          </a:p>
        </p:txBody>
      </p:sp>
    </p:spTree>
    <p:extLst>
      <p:ext uri="{BB962C8B-B14F-4D97-AF65-F5344CB8AC3E}">
        <p14:creationId xmlns:p14="http://schemas.microsoft.com/office/powerpoint/2010/main" val="18506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050A-9A1A-4807-ECEA-22C8F2FD8EA6}"/>
              </a:ext>
            </a:extLst>
          </p:cNvPr>
          <p:cNvSpPr>
            <a:spLocks noGrp="1"/>
          </p:cNvSpPr>
          <p:nvPr>
            <p:ph type="title"/>
          </p:nvPr>
        </p:nvSpPr>
        <p:spPr>
          <a:xfrm>
            <a:off x="204652" y="161272"/>
            <a:ext cx="10515600" cy="1325563"/>
          </a:xfrm>
        </p:spPr>
        <p:txBody>
          <a:bodyPr>
            <a:normAutofit/>
          </a:bodyPr>
          <a:lstStyle/>
          <a:p>
            <a:r>
              <a:rPr lang="en-US" sz="3600" b="1" dirty="0">
                <a:latin typeface="+mn-lt"/>
              </a:rPr>
              <a:t>Preliminary Results:</a:t>
            </a:r>
            <a:br>
              <a:rPr lang="en-US" sz="3600" b="1" dirty="0">
                <a:latin typeface="+mn-lt"/>
              </a:rPr>
            </a:br>
            <a:r>
              <a:rPr lang="en-US" sz="3600" b="1" dirty="0">
                <a:latin typeface="+mn-lt"/>
              </a:rPr>
              <a:t>Example</a:t>
            </a:r>
          </a:p>
        </p:txBody>
      </p:sp>
      <p:pic>
        <p:nvPicPr>
          <p:cNvPr id="5" name="Picture 4" descr="Chart, sunburst chart&#10;&#10;Description automatically generated">
            <a:extLst>
              <a:ext uri="{FF2B5EF4-FFF2-40B4-BE49-F238E27FC236}">
                <a16:creationId xmlns:a16="http://schemas.microsoft.com/office/drawing/2014/main" id="{47496BCC-9860-B4EB-4BDF-3D506BD1DD41}"/>
              </a:ext>
            </a:extLst>
          </p:cNvPr>
          <p:cNvPicPr>
            <a:picLocks noChangeAspect="1"/>
          </p:cNvPicPr>
          <p:nvPr/>
        </p:nvPicPr>
        <p:blipFill>
          <a:blip r:embed="rId3"/>
          <a:stretch>
            <a:fillRect/>
          </a:stretch>
        </p:blipFill>
        <p:spPr>
          <a:xfrm>
            <a:off x="5462452" y="174993"/>
            <a:ext cx="6729548" cy="5864917"/>
          </a:xfrm>
          <a:prstGeom prst="rect">
            <a:avLst/>
          </a:prstGeom>
        </p:spPr>
      </p:pic>
      <p:sp>
        <p:nvSpPr>
          <p:cNvPr id="3" name="TextBox 2">
            <a:extLst>
              <a:ext uri="{FF2B5EF4-FFF2-40B4-BE49-F238E27FC236}">
                <a16:creationId xmlns:a16="http://schemas.microsoft.com/office/drawing/2014/main" id="{8260320E-38F6-9B28-9EC0-50F93027B937}"/>
              </a:ext>
            </a:extLst>
          </p:cNvPr>
          <p:cNvSpPr txBox="1"/>
          <p:nvPr/>
        </p:nvSpPr>
        <p:spPr>
          <a:xfrm>
            <a:off x="285447" y="1549062"/>
            <a:ext cx="4850606"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4045BA"/>
                </a:solidFill>
              </a:rPr>
              <a:t>Chord diagrams </a:t>
            </a:r>
            <a:r>
              <a:rPr lang="en-US" sz="2000" dirty="0"/>
              <a:t>were used to visualize the cross-section of SMA and LTFU and the interconnection with other topics</a:t>
            </a:r>
          </a:p>
          <a:p>
            <a:endParaRPr lang="en-US" sz="2000" dirty="0"/>
          </a:p>
          <a:p>
            <a:pPr marL="285750" indent="-285750">
              <a:buFont typeface="Arial" panose="020B0604020202020204" pitchFamily="34" charset="0"/>
              <a:buChar char="•"/>
            </a:pPr>
            <a:r>
              <a:rPr lang="en-US" sz="2000" dirty="0"/>
              <a:t>The width of the region represent that this keywords were more </a:t>
            </a:r>
            <a:r>
              <a:rPr lang="en-US" sz="2000" dirty="0">
                <a:solidFill>
                  <a:srgbClr val="4045BA"/>
                </a:solidFill>
              </a:rPr>
              <a:t>frequently identified </a:t>
            </a:r>
            <a:r>
              <a:rPr lang="en-US" sz="2000" dirty="0"/>
              <a:t>in the interview compared to others. </a:t>
            </a:r>
          </a:p>
          <a:p>
            <a:endParaRPr lang="en-US" sz="2000" dirty="0"/>
          </a:p>
          <a:p>
            <a:pPr marL="285750" indent="-285750">
              <a:buFont typeface="Arial" panose="020B0604020202020204" pitchFamily="34" charset="0"/>
              <a:buChar char="•"/>
            </a:pPr>
            <a:r>
              <a:rPr lang="en-US" sz="2000" dirty="0"/>
              <a:t>The </a:t>
            </a:r>
            <a:r>
              <a:rPr lang="en-US" sz="2000" dirty="0">
                <a:solidFill>
                  <a:schemeClr val="accent1">
                    <a:lumMod val="50000"/>
                  </a:schemeClr>
                </a:solidFill>
              </a:rPr>
              <a:t>connection</a:t>
            </a:r>
            <a:r>
              <a:rPr lang="en-US" sz="2000" dirty="0"/>
              <a:t> from one region to another region represents “how two </a:t>
            </a:r>
            <a:r>
              <a:rPr lang="en-US" sz="2000" dirty="0">
                <a:solidFill>
                  <a:schemeClr val="accent1">
                    <a:lumMod val="50000"/>
                  </a:schemeClr>
                </a:solidFill>
              </a:rPr>
              <a:t>themes</a:t>
            </a:r>
            <a:r>
              <a:rPr lang="en-US" sz="2000" dirty="0"/>
              <a:t>” were connected in the conversation.  </a:t>
            </a:r>
          </a:p>
        </p:txBody>
      </p:sp>
      <p:cxnSp>
        <p:nvCxnSpPr>
          <p:cNvPr id="8" name="Straight Arrow Connector 7">
            <a:extLst>
              <a:ext uri="{FF2B5EF4-FFF2-40B4-BE49-F238E27FC236}">
                <a16:creationId xmlns:a16="http://schemas.microsoft.com/office/drawing/2014/main" id="{93682FD7-FE98-4E7E-912F-AD648CF347E5}"/>
              </a:ext>
            </a:extLst>
          </p:cNvPr>
          <p:cNvCxnSpPr>
            <a:cxnSpLocks/>
          </p:cNvCxnSpPr>
          <p:nvPr/>
        </p:nvCxnSpPr>
        <p:spPr>
          <a:xfrm flipV="1">
            <a:off x="5195430" y="1486835"/>
            <a:ext cx="3972321" cy="2166632"/>
          </a:xfrm>
          <a:prstGeom prst="straightConnector1">
            <a:avLst/>
          </a:prstGeom>
          <a:ln w="50800">
            <a:solidFill>
              <a:srgbClr val="4045B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87FDF2-638F-4204-A4DD-E6DC041EA368}"/>
              </a:ext>
            </a:extLst>
          </p:cNvPr>
          <p:cNvCxnSpPr>
            <a:cxnSpLocks/>
          </p:cNvCxnSpPr>
          <p:nvPr/>
        </p:nvCxnSpPr>
        <p:spPr>
          <a:xfrm flipV="1">
            <a:off x="5136053" y="3429000"/>
            <a:ext cx="5078211" cy="256646"/>
          </a:xfrm>
          <a:prstGeom prst="straightConnector1">
            <a:avLst/>
          </a:prstGeom>
          <a:ln w="50800">
            <a:solidFill>
              <a:srgbClr val="4045BA"/>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91D1EC-EB49-4AA6-B16C-08B13F43F1C4}"/>
              </a:ext>
            </a:extLst>
          </p:cNvPr>
          <p:cNvSpPr txBox="1"/>
          <p:nvPr/>
        </p:nvSpPr>
        <p:spPr>
          <a:xfrm rot="1259703">
            <a:off x="10723674" y="3591966"/>
            <a:ext cx="795647" cy="369332"/>
          </a:xfrm>
          <a:prstGeom prst="rect">
            <a:avLst/>
          </a:prstGeom>
          <a:noFill/>
        </p:spPr>
        <p:txBody>
          <a:bodyPr wrap="square" rtlCol="0">
            <a:spAutoFit/>
          </a:bodyPr>
          <a:lstStyle/>
          <a:p>
            <a:r>
              <a:rPr lang="en-US" b="1" dirty="0"/>
              <a:t>NBS</a:t>
            </a:r>
          </a:p>
        </p:txBody>
      </p:sp>
      <p:sp>
        <p:nvSpPr>
          <p:cNvPr id="14" name="TextBox 13">
            <a:extLst>
              <a:ext uri="{FF2B5EF4-FFF2-40B4-BE49-F238E27FC236}">
                <a16:creationId xmlns:a16="http://schemas.microsoft.com/office/drawing/2014/main" id="{642708AC-2FF5-41D4-BC54-A0C2C7AF2ECE}"/>
              </a:ext>
            </a:extLst>
          </p:cNvPr>
          <p:cNvSpPr txBox="1"/>
          <p:nvPr/>
        </p:nvSpPr>
        <p:spPr>
          <a:xfrm rot="19707595">
            <a:off x="10400805" y="998910"/>
            <a:ext cx="795647" cy="369332"/>
          </a:xfrm>
          <a:prstGeom prst="rect">
            <a:avLst/>
          </a:prstGeom>
          <a:noFill/>
        </p:spPr>
        <p:txBody>
          <a:bodyPr wrap="square" rtlCol="0">
            <a:spAutoFit/>
          </a:bodyPr>
          <a:lstStyle/>
          <a:p>
            <a:r>
              <a:rPr lang="en-US" b="1" dirty="0"/>
              <a:t>LTFU</a:t>
            </a:r>
          </a:p>
        </p:txBody>
      </p:sp>
      <p:sp>
        <p:nvSpPr>
          <p:cNvPr id="15" name="TextBox 14">
            <a:extLst>
              <a:ext uri="{FF2B5EF4-FFF2-40B4-BE49-F238E27FC236}">
                <a16:creationId xmlns:a16="http://schemas.microsoft.com/office/drawing/2014/main" id="{C52904A8-CF61-402B-918B-C7824FD73DB3}"/>
              </a:ext>
            </a:extLst>
          </p:cNvPr>
          <p:cNvSpPr txBox="1"/>
          <p:nvPr/>
        </p:nvSpPr>
        <p:spPr>
          <a:xfrm rot="18373164">
            <a:off x="9215251" y="385889"/>
            <a:ext cx="795647" cy="369332"/>
          </a:xfrm>
          <a:prstGeom prst="rect">
            <a:avLst/>
          </a:prstGeom>
          <a:noFill/>
        </p:spPr>
        <p:txBody>
          <a:bodyPr wrap="square" rtlCol="0">
            <a:spAutoFit/>
          </a:bodyPr>
          <a:lstStyle/>
          <a:p>
            <a:r>
              <a:rPr lang="en-US" b="1" dirty="0"/>
              <a:t>SMA</a:t>
            </a:r>
          </a:p>
        </p:txBody>
      </p:sp>
    </p:spTree>
    <p:extLst>
      <p:ext uri="{BB962C8B-B14F-4D97-AF65-F5344CB8AC3E}">
        <p14:creationId xmlns:p14="http://schemas.microsoft.com/office/powerpoint/2010/main" val="9605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ECC8-64F8-3F9A-91C9-FF2E57135FCE}"/>
              </a:ext>
            </a:extLst>
          </p:cNvPr>
          <p:cNvSpPr>
            <a:spLocks noGrp="1"/>
          </p:cNvSpPr>
          <p:nvPr>
            <p:ph type="title"/>
          </p:nvPr>
        </p:nvSpPr>
        <p:spPr/>
        <p:txBody>
          <a:bodyPr/>
          <a:lstStyle/>
          <a:p>
            <a:r>
              <a:rPr lang="en-US" b="1" dirty="0">
                <a:latin typeface="+mn-lt"/>
              </a:rPr>
              <a:t>Next Steps</a:t>
            </a:r>
          </a:p>
        </p:txBody>
      </p:sp>
      <p:sp>
        <p:nvSpPr>
          <p:cNvPr id="3" name="Content Placeholder 2">
            <a:extLst>
              <a:ext uri="{FF2B5EF4-FFF2-40B4-BE49-F238E27FC236}">
                <a16:creationId xmlns:a16="http://schemas.microsoft.com/office/drawing/2014/main" id="{B7368E15-3225-172B-62E8-DA7762307B2B}"/>
              </a:ext>
            </a:extLst>
          </p:cNvPr>
          <p:cNvSpPr>
            <a:spLocks noGrp="1"/>
          </p:cNvSpPr>
          <p:nvPr>
            <p:ph idx="1"/>
          </p:nvPr>
        </p:nvSpPr>
        <p:spPr>
          <a:xfrm>
            <a:off x="838200" y="1276411"/>
            <a:ext cx="10515600" cy="4351338"/>
          </a:xfrm>
        </p:spPr>
        <p:txBody>
          <a:bodyPr>
            <a:normAutofit/>
          </a:bodyPr>
          <a:lstStyle/>
          <a:p>
            <a:r>
              <a:rPr lang="en-US" dirty="0">
                <a:solidFill>
                  <a:schemeClr val="accent1">
                    <a:lumMod val="50000"/>
                  </a:schemeClr>
                </a:solidFill>
                <a:latin typeface="Calibri" panose="020F0502020204030204" pitchFamily="34" charset="0"/>
                <a:ea typeface="Calibri" panose="020F0502020204030204" pitchFamily="34" charset="0"/>
              </a:rPr>
              <a:t>Recruit families </a:t>
            </a:r>
            <a:r>
              <a:rPr lang="en-US" dirty="0">
                <a:latin typeface="Calibri" panose="020F0502020204030204" pitchFamily="34" charset="0"/>
                <a:ea typeface="Calibri" panose="020F0502020204030204" pitchFamily="34" charset="0"/>
              </a:rPr>
              <a:t>to the third activity by working with advocacy organizations (such as </a:t>
            </a:r>
            <a:r>
              <a:rPr lang="en-US" dirty="0" err="1">
                <a:latin typeface="Calibri" panose="020F0502020204030204" pitchFamily="34" charset="0"/>
                <a:ea typeface="Calibri" panose="020F0502020204030204" pitchFamily="34" charset="0"/>
              </a:rPr>
              <a:t>CureSMA</a:t>
            </a:r>
            <a:r>
              <a:rPr lang="en-US" dirty="0">
                <a:latin typeface="Calibri" panose="020F0502020204030204" pitchFamily="34" charset="0"/>
                <a:ea typeface="Calibri" panose="020F0502020204030204" pitchFamily="34" charset="0"/>
              </a:rPr>
              <a:t>, NORD, etc.)  </a:t>
            </a:r>
          </a:p>
          <a:p>
            <a:r>
              <a:rPr lang="en-US" dirty="0">
                <a:solidFill>
                  <a:schemeClr val="accent1">
                    <a:lumMod val="50000"/>
                  </a:schemeClr>
                </a:solidFill>
                <a:latin typeface="Calibri" panose="020F0502020204030204" pitchFamily="34" charset="0"/>
                <a:ea typeface="Calibri" panose="020F0502020204030204" pitchFamily="34" charset="0"/>
              </a:rPr>
              <a:t>Prioritize the </a:t>
            </a:r>
            <a:r>
              <a:rPr lang="en-US" dirty="0">
                <a:solidFill>
                  <a:schemeClr val="accent1">
                    <a:lumMod val="50000"/>
                  </a:schemeClr>
                </a:solidFill>
                <a:effectLst/>
                <a:latin typeface="Calibri" panose="020F0502020204030204" pitchFamily="34" charset="0"/>
                <a:ea typeface="Calibri" panose="020F0502020204030204" pitchFamily="34" charset="0"/>
              </a:rPr>
              <a:t>themes </a:t>
            </a:r>
            <a:r>
              <a:rPr lang="en-US" dirty="0">
                <a:effectLst/>
                <a:latin typeface="Calibri" panose="020F0502020204030204" pitchFamily="34" charset="0"/>
                <a:ea typeface="Calibri" panose="020F0502020204030204" pitchFamily="34" charset="0"/>
              </a:rPr>
              <a:t>using user preferences with 20 families on the </a:t>
            </a:r>
            <a:r>
              <a:rPr lang="en-US" dirty="0" err="1">
                <a:effectLst/>
                <a:latin typeface="Calibri" panose="020F0502020204030204" pitchFamily="34" charset="0"/>
                <a:ea typeface="Calibri" panose="020F0502020204030204" pitchFamily="34" charset="0"/>
              </a:rPr>
              <a:t>LunaDN</a:t>
            </a:r>
            <a:r>
              <a:rPr lang="en-US" dirty="0" err="1">
                <a:latin typeface="Calibri" panose="020F0502020204030204" pitchFamily="34" charset="0"/>
                <a:ea typeface="Calibri" panose="020F0502020204030204" pitchFamily="34" charset="0"/>
              </a:rPr>
              <a:t>A</a:t>
            </a:r>
            <a:r>
              <a:rPr lang="en-US" dirty="0">
                <a:latin typeface="Calibri" panose="020F0502020204030204" pitchFamily="34" charset="0"/>
                <a:ea typeface="Calibri" panose="020F0502020204030204" pitchFamily="34" charset="0"/>
              </a:rPr>
              <a:t> platform. </a:t>
            </a:r>
          </a:p>
          <a:p>
            <a:r>
              <a:rPr lang="en-US" dirty="0">
                <a:latin typeface="Calibri" panose="020F0502020204030204" pitchFamily="34" charset="0"/>
                <a:ea typeface="Calibri" panose="020F0502020204030204" pitchFamily="34" charset="0"/>
                <a:cs typeface="Calibri" panose="020F0502020204030204" pitchFamily="34" charset="0"/>
              </a:rPr>
              <a:t>Use information to adapt project tools:</a:t>
            </a:r>
          </a:p>
          <a:p>
            <a:pPr lvl="1"/>
            <a:r>
              <a:rPr lang="en-U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Adaptation to the LTFU-Cares tool </a:t>
            </a:r>
            <a:r>
              <a:rPr lang="en-US" dirty="0">
                <a:latin typeface="Calibri" panose="020F0502020204030204" pitchFamily="34" charset="0"/>
                <a:ea typeface="Calibri" panose="020F0502020204030204" pitchFamily="34" charset="0"/>
                <a:cs typeface="Calibri" panose="020F0502020204030204" pitchFamily="34" charset="0"/>
              </a:rPr>
              <a:t>to highlight data collection for the to 5 prioritized themes</a:t>
            </a:r>
          </a:p>
          <a:p>
            <a:pPr lvl="1"/>
            <a:r>
              <a:rPr lang="en-U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Development of resources </a:t>
            </a:r>
            <a:r>
              <a:rPr lang="en-US" dirty="0">
                <a:latin typeface="Calibri" panose="020F0502020204030204" pitchFamily="34" charset="0"/>
                <a:ea typeface="Calibri" panose="020F0502020204030204" pitchFamily="34" charset="0"/>
                <a:cs typeface="Calibri" panose="020F0502020204030204" pitchFamily="34" charset="0"/>
              </a:rPr>
              <a:t>for recommended therapies, interventions, and management approaches for each stage of life and disease, as well as outcomes of interest to parents and families</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109154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12CC-159E-7FF0-3DA9-7B76B3A2B686}"/>
              </a:ext>
            </a:extLst>
          </p:cNvPr>
          <p:cNvSpPr>
            <a:spLocks noGrp="1"/>
          </p:cNvSpPr>
          <p:nvPr>
            <p:ph type="title"/>
          </p:nvPr>
        </p:nvSpPr>
        <p:spPr>
          <a:xfrm>
            <a:off x="838200" y="136525"/>
            <a:ext cx="10515600" cy="1602334"/>
          </a:xfrm>
        </p:spPr>
        <p:txBody>
          <a:bodyPr>
            <a:noAutofit/>
          </a:bodyPr>
          <a:lstStyle/>
          <a:p>
            <a:r>
              <a:rPr lang="en-US" sz="3600" b="1" dirty="0">
                <a:effectLst/>
                <a:latin typeface="+mn-lt"/>
                <a:ea typeface="Calibri" panose="020F0502020204030204" pitchFamily="34" charset="0"/>
                <a:cs typeface="Calibri" panose="020F0502020204030204" pitchFamily="34" charset="0"/>
              </a:rPr>
              <a:t>Project Website</a:t>
            </a:r>
            <a:br>
              <a:rPr lang="en-US" sz="2400" dirty="0">
                <a:effectLst/>
                <a:latin typeface="Calibri" panose="020F0502020204030204" pitchFamily="34" charset="0"/>
                <a:ea typeface="Calibri" panose="020F0502020204030204" pitchFamily="34" charset="0"/>
                <a:cs typeface="Calibri" panose="020F0502020204030204" pitchFamily="34" charset="0"/>
              </a:rPr>
            </a:br>
            <a:br>
              <a:rPr lang="en-US" sz="2400" dirty="0">
                <a:effectLst/>
                <a:latin typeface="Calibri" panose="020F0502020204030204" pitchFamily="34" charset="0"/>
                <a:ea typeface="Calibri" panose="020F0502020204030204" pitchFamily="34" charset="0"/>
                <a:cs typeface="Calibri" panose="020F0502020204030204" pitchFamily="34" charset="0"/>
              </a:rPr>
            </a:br>
            <a:r>
              <a:rPr lang="en-US" sz="2400" dirty="0">
                <a:effectLst/>
                <a:latin typeface="Calibri" panose="020F0502020204030204" pitchFamily="34" charset="0"/>
                <a:ea typeface="Calibri" panose="020F0502020204030204" pitchFamily="34" charset="0"/>
                <a:cs typeface="Calibri" panose="020F0502020204030204" pitchFamily="34" charset="0"/>
              </a:rPr>
              <a:t>Disseminate the data on our new website: </a:t>
            </a:r>
            <a:r>
              <a:rPr lang="en-US" sz="2400" dirty="0">
                <a:effectLst/>
                <a:latin typeface="Calibri" panose="020F0502020204030204" pitchFamily="34" charset="0"/>
                <a:ea typeface="Calibri" panose="020F0502020204030204" pitchFamily="34" charset="0"/>
                <a:cs typeface="Calibri" panose="020F0502020204030204" pitchFamily="34" charset="0"/>
                <a:hlinkClick r:id="rId2"/>
              </a:rPr>
              <a:t>https://longtermfollowupnbs.org</a:t>
            </a:r>
            <a:endParaRPr lang="en-US" sz="2400" dirty="0"/>
          </a:p>
        </p:txBody>
      </p:sp>
      <p:pic>
        <p:nvPicPr>
          <p:cNvPr id="4" name="Picture 3" descr="Graphical user interface, application, Teams&#10;&#10;Description automatically generated">
            <a:extLst>
              <a:ext uri="{FF2B5EF4-FFF2-40B4-BE49-F238E27FC236}">
                <a16:creationId xmlns:a16="http://schemas.microsoft.com/office/drawing/2014/main" id="{83BD2397-61A1-BB66-00AD-3A1C21812F29}"/>
              </a:ext>
            </a:extLst>
          </p:cNvPr>
          <p:cNvPicPr>
            <a:picLocks noChangeAspect="1"/>
          </p:cNvPicPr>
          <p:nvPr/>
        </p:nvPicPr>
        <p:blipFill>
          <a:blip r:embed="rId3"/>
          <a:stretch>
            <a:fillRect/>
          </a:stretch>
        </p:blipFill>
        <p:spPr>
          <a:xfrm>
            <a:off x="471645" y="1936289"/>
            <a:ext cx="5976545" cy="3838642"/>
          </a:xfrm>
          <a:prstGeom prst="rect">
            <a:avLst/>
          </a:prstGeom>
        </p:spPr>
      </p:pic>
      <p:pic>
        <p:nvPicPr>
          <p:cNvPr id="5" name="Picture 4" descr="Graphical user interface, text, application, email, Teams&#10;&#10;Description automatically generated">
            <a:extLst>
              <a:ext uri="{FF2B5EF4-FFF2-40B4-BE49-F238E27FC236}">
                <a16:creationId xmlns:a16="http://schemas.microsoft.com/office/drawing/2014/main" id="{995784F6-62A2-3B7E-A01E-920A4082BD0E}"/>
              </a:ext>
            </a:extLst>
          </p:cNvPr>
          <p:cNvPicPr>
            <a:picLocks noChangeAspect="1"/>
          </p:cNvPicPr>
          <p:nvPr/>
        </p:nvPicPr>
        <p:blipFill>
          <a:blip r:embed="rId4"/>
          <a:stretch>
            <a:fillRect/>
          </a:stretch>
        </p:blipFill>
        <p:spPr>
          <a:xfrm>
            <a:off x="6708655" y="1946679"/>
            <a:ext cx="5123778" cy="3838642"/>
          </a:xfrm>
          <a:prstGeom prst="rect">
            <a:avLst/>
          </a:prstGeom>
        </p:spPr>
      </p:pic>
    </p:spTree>
    <p:extLst>
      <p:ext uri="{BB962C8B-B14F-4D97-AF65-F5344CB8AC3E}">
        <p14:creationId xmlns:p14="http://schemas.microsoft.com/office/powerpoint/2010/main" val="294705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3EDAC-485F-5058-273D-59838BA2AE39}"/>
              </a:ext>
            </a:extLst>
          </p:cNvPr>
          <p:cNvSpPr>
            <a:spLocks noGrp="1"/>
          </p:cNvSpPr>
          <p:nvPr>
            <p:ph type="title"/>
          </p:nvPr>
        </p:nvSpPr>
        <p:spPr/>
        <p:txBody>
          <a:bodyPr/>
          <a:lstStyle/>
          <a:p>
            <a:r>
              <a:rPr lang="en-US" b="1" dirty="0">
                <a:latin typeface="+mn-lt"/>
              </a:rPr>
              <a:t>Acknowledgment </a:t>
            </a:r>
          </a:p>
        </p:txBody>
      </p:sp>
      <p:sp>
        <p:nvSpPr>
          <p:cNvPr id="2" name="TextBox 1">
            <a:extLst>
              <a:ext uri="{FF2B5EF4-FFF2-40B4-BE49-F238E27FC236}">
                <a16:creationId xmlns:a16="http://schemas.microsoft.com/office/drawing/2014/main" id="{E2AF680E-EB00-4397-ABD6-DC7DD72F23B5}"/>
              </a:ext>
            </a:extLst>
          </p:cNvPr>
          <p:cNvSpPr txBox="1"/>
          <p:nvPr/>
        </p:nvSpPr>
        <p:spPr>
          <a:xfrm>
            <a:off x="838200" y="1243956"/>
            <a:ext cx="3710049" cy="2954655"/>
          </a:xfrm>
          <a:prstGeom prst="rect">
            <a:avLst/>
          </a:prstGeom>
          <a:noFill/>
        </p:spPr>
        <p:txBody>
          <a:bodyPr wrap="square" rtlCol="0">
            <a:spAutoFit/>
          </a:bodyPr>
          <a:lstStyle/>
          <a:p>
            <a:r>
              <a:rPr lang="en-US" sz="2400" b="1" dirty="0"/>
              <a:t>NBSTRN Team</a:t>
            </a:r>
          </a:p>
          <a:p>
            <a:r>
              <a:rPr lang="en-US" dirty="0"/>
              <a:t>Amy Brower, PhD</a:t>
            </a:r>
          </a:p>
          <a:p>
            <a:r>
              <a:rPr lang="en-US" dirty="0"/>
              <a:t>Kee Chan, PhD, MBA</a:t>
            </a:r>
          </a:p>
          <a:p>
            <a:r>
              <a:rPr lang="en-US" dirty="0"/>
              <a:t>Zohreh Talebizadeh, PhD</a:t>
            </a:r>
          </a:p>
          <a:p>
            <a:r>
              <a:rPr lang="en-US" dirty="0"/>
              <a:t>Yekaterina Unnikumaran, MS, </a:t>
            </a:r>
            <a:r>
              <a:rPr lang="en-US" dirty="0" err="1"/>
              <a:t>M.Ed</a:t>
            </a:r>
            <a:endParaRPr lang="en-US" dirty="0"/>
          </a:p>
          <a:p>
            <a:r>
              <a:rPr lang="en-US" dirty="0"/>
              <a:t>Caroline Lumpkin, MBE</a:t>
            </a:r>
          </a:p>
          <a:p>
            <a:r>
              <a:rPr lang="en-US" dirty="0"/>
              <a:t>LaStephanie Barnes, BS</a:t>
            </a:r>
          </a:p>
          <a:p>
            <a:r>
              <a:rPr lang="en-US" dirty="0"/>
              <a:t>Mei Lietsch, BS</a:t>
            </a:r>
          </a:p>
          <a:p>
            <a:r>
              <a:rPr lang="en-US" dirty="0"/>
              <a:t>Galata Tona, MA</a:t>
            </a:r>
          </a:p>
          <a:p>
            <a:r>
              <a:rPr lang="en-US" dirty="0"/>
              <a:t>Chris Pitro, MBA</a:t>
            </a:r>
          </a:p>
        </p:txBody>
      </p:sp>
      <p:sp>
        <p:nvSpPr>
          <p:cNvPr id="5" name="TextBox 4">
            <a:extLst>
              <a:ext uri="{FF2B5EF4-FFF2-40B4-BE49-F238E27FC236}">
                <a16:creationId xmlns:a16="http://schemas.microsoft.com/office/drawing/2014/main" id="{787980AB-879C-4159-9EAC-427A1A4BEA04}"/>
              </a:ext>
            </a:extLst>
          </p:cNvPr>
          <p:cNvSpPr txBox="1"/>
          <p:nvPr/>
        </p:nvSpPr>
        <p:spPr>
          <a:xfrm>
            <a:off x="4954980" y="1243956"/>
            <a:ext cx="3199410" cy="2769989"/>
          </a:xfrm>
          <a:prstGeom prst="rect">
            <a:avLst/>
          </a:prstGeom>
          <a:noFill/>
        </p:spPr>
        <p:txBody>
          <a:bodyPr wrap="square" rtlCol="0">
            <a:spAutoFit/>
          </a:bodyPr>
          <a:lstStyle/>
          <a:p>
            <a:r>
              <a:rPr lang="en-US" sz="2400" b="1" dirty="0"/>
              <a:t>Genetic Alliance</a:t>
            </a:r>
          </a:p>
          <a:p>
            <a:r>
              <a:rPr lang="en-US" dirty="0"/>
              <a:t>Sharon Terry, MA</a:t>
            </a:r>
          </a:p>
          <a:p>
            <a:r>
              <a:rPr lang="en-US" dirty="0"/>
              <a:t>Natasha Bonhomme, BA</a:t>
            </a:r>
          </a:p>
          <a:p>
            <a:endParaRPr lang="en-US" dirty="0"/>
          </a:p>
          <a:p>
            <a:endParaRPr lang="en-US" dirty="0"/>
          </a:p>
          <a:p>
            <a:r>
              <a:rPr lang="en-US" sz="2400" b="1" dirty="0"/>
              <a:t>Luna DNA</a:t>
            </a:r>
          </a:p>
          <a:p>
            <a:r>
              <a:rPr lang="en-US" dirty="0"/>
              <a:t>Ian Terry, BS</a:t>
            </a:r>
          </a:p>
          <a:p>
            <a:endParaRPr lang="en-US" dirty="0"/>
          </a:p>
          <a:p>
            <a:endParaRPr lang="en-US" dirty="0"/>
          </a:p>
        </p:txBody>
      </p:sp>
      <p:sp>
        <p:nvSpPr>
          <p:cNvPr id="6" name="TextBox 5">
            <a:extLst>
              <a:ext uri="{FF2B5EF4-FFF2-40B4-BE49-F238E27FC236}">
                <a16:creationId xmlns:a16="http://schemas.microsoft.com/office/drawing/2014/main" id="{8634E84D-C7CD-420D-9D13-9656355C8F0B}"/>
              </a:ext>
            </a:extLst>
          </p:cNvPr>
          <p:cNvSpPr txBox="1"/>
          <p:nvPr/>
        </p:nvSpPr>
        <p:spPr>
          <a:xfrm>
            <a:off x="8154390" y="1214523"/>
            <a:ext cx="3199410" cy="3046988"/>
          </a:xfrm>
          <a:prstGeom prst="rect">
            <a:avLst/>
          </a:prstGeom>
          <a:noFill/>
        </p:spPr>
        <p:txBody>
          <a:bodyPr wrap="square" rtlCol="0">
            <a:spAutoFit/>
          </a:bodyPr>
          <a:lstStyle/>
          <a:p>
            <a:r>
              <a:rPr lang="en-US" sz="2400" b="1" dirty="0"/>
              <a:t>Clinical Partners</a:t>
            </a:r>
          </a:p>
          <a:p>
            <a:r>
              <a:rPr lang="en-US" dirty="0"/>
              <a:t>Emma </a:t>
            </a:r>
            <a:r>
              <a:rPr lang="en-US" dirty="0" err="1"/>
              <a:t>Ciafaloni</a:t>
            </a:r>
            <a:r>
              <a:rPr lang="en-US" dirty="0"/>
              <a:t>, MD, FAAN</a:t>
            </a:r>
          </a:p>
          <a:p>
            <a:r>
              <a:rPr lang="en-US" dirty="0"/>
              <a:t>Kathryn Swoboda, MD, FACMG</a:t>
            </a:r>
          </a:p>
          <a:p>
            <a:endParaRPr lang="en-US" dirty="0"/>
          </a:p>
          <a:p>
            <a:endParaRPr lang="en-US" dirty="0"/>
          </a:p>
          <a:p>
            <a:r>
              <a:rPr lang="en-US" sz="2400" b="1" dirty="0"/>
              <a:t>APHL</a:t>
            </a:r>
          </a:p>
          <a:p>
            <a:r>
              <a:rPr lang="en-US" dirty="0" err="1"/>
              <a:t>Sikha</a:t>
            </a:r>
            <a:r>
              <a:rPr lang="en-US" dirty="0"/>
              <a:t> Singh, MHS</a:t>
            </a:r>
          </a:p>
          <a:p>
            <a:r>
              <a:rPr lang="en-US" dirty="0"/>
              <a:t>Erin Darby, MPH, MCHES</a:t>
            </a:r>
          </a:p>
          <a:p>
            <a:r>
              <a:rPr lang="en-US" dirty="0" err="1"/>
              <a:t>Jelili</a:t>
            </a:r>
            <a:r>
              <a:rPr lang="en-US" dirty="0"/>
              <a:t> </a:t>
            </a:r>
            <a:r>
              <a:rPr lang="en-US" dirty="0" err="1"/>
              <a:t>Odoju</a:t>
            </a:r>
            <a:r>
              <a:rPr lang="en-US" dirty="0"/>
              <a:t>, MPH</a:t>
            </a:r>
          </a:p>
          <a:p>
            <a:endParaRPr lang="en-US" dirty="0"/>
          </a:p>
        </p:txBody>
      </p:sp>
    </p:spTree>
    <p:extLst>
      <p:ext uri="{BB962C8B-B14F-4D97-AF65-F5344CB8AC3E}">
        <p14:creationId xmlns:p14="http://schemas.microsoft.com/office/powerpoint/2010/main" val="56457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384-2A64-4A58-97C2-3A467FA0D1EF}"/>
              </a:ext>
            </a:extLst>
          </p:cNvPr>
          <p:cNvSpPr>
            <a:spLocks noGrp="1"/>
          </p:cNvSpPr>
          <p:nvPr>
            <p:ph type="title"/>
          </p:nvPr>
        </p:nvSpPr>
        <p:spPr/>
        <p:txBody>
          <a:bodyPr/>
          <a:lstStyle/>
          <a:p>
            <a:r>
              <a:rPr lang="en-US" b="1" dirty="0">
                <a:latin typeface="+mn-lt"/>
              </a:rPr>
              <a:t>Disclosures</a:t>
            </a:r>
          </a:p>
        </p:txBody>
      </p:sp>
      <p:sp>
        <p:nvSpPr>
          <p:cNvPr id="3" name="Content Placeholder 2">
            <a:extLst>
              <a:ext uri="{FF2B5EF4-FFF2-40B4-BE49-F238E27FC236}">
                <a16:creationId xmlns:a16="http://schemas.microsoft.com/office/drawing/2014/main" id="{F6F7A9B7-A45B-47FE-A58C-AB5B77DA6617}"/>
              </a:ext>
            </a:extLst>
          </p:cNvPr>
          <p:cNvSpPr>
            <a:spLocks noGrp="1"/>
          </p:cNvSpPr>
          <p:nvPr>
            <p:ph idx="1"/>
          </p:nvPr>
        </p:nvSpPr>
        <p:spPr/>
        <p:txBody>
          <a:bodyPr/>
          <a:lstStyle/>
          <a:p>
            <a:r>
              <a:rPr lang="en-US" dirty="0"/>
              <a:t>I have no financial disclosures.</a:t>
            </a:r>
          </a:p>
          <a:p>
            <a:endParaRPr lang="en-US" dirty="0"/>
          </a:p>
        </p:txBody>
      </p:sp>
    </p:spTree>
    <p:extLst>
      <p:ext uri="{BB962C8B-B14F-4D97-AF65-F5344CB8AC3E}">
        <p14:creationId xmlns:p14="http://schemas.microsoft.com/office/powerpoint/2010/main" val="67349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AD295-F39E-4925-AC10-51E6DF231B37}"/>
              </a:ext>
            </a:extLst>
          </p:cNvPr>
          <p:cNvPicPr>
            <a:picLocks noChangeAspect="1"/>
          </p:cNvPicPr>
          <p:nvPr/>
        </p:nvPicPr>
        <p:blipFill rotWithShape="1">
          <a:blip r:embed="rId3"/>
          <a:srcRect b="54521"/>
          <a:stretch/>
        </p:blipFill>
        <p:spPr>
          <a:xfrm>
            <a:off x="1186142" y="0"/>
            <a:ext cx="8777256" cy="2245391"/>
          </a:xfrm>
          <a:prstGeom prst="rect">
            <a:avLst/>
          </a:prstGeom>
        </p:spPr>
      </p:pic>
      <p:sp>
        <p:nvSpPr>
          <p:cNvPr id="8" name="Subtitle 2">
            <a:extLst>
              <a:ext uri="{FF2B5EF4-FFF2-40B4-BE49-F238E27FC236}">
                <a16:creationId xmlns:a16="http://schemas.microsoft.com/office/drawing/2014/main" id="{311CE46C-19A0-4AB7-B6D0-7E51A93027D0}"/>
              </a:ext>
            </a:extLst>
          </p:cNvPr>
          <p:cNvSpPr txBox="1">
            <a:spLocks/>
          </p:cNvSpPr>
          <p:nvPr/>
        </p:nvSpPr>
        <p:spPr>
          <a:xfrm>
            <a:off x="0" y="5402123"/>
            <a:ext cx="8550235" cy="852914"/>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528"/>
              </a:spcBef>
              <a:buClr>
                <a:srgbClr val="0F4D7B"/>
              </a:buClr>
              <a:buSzPct val="125000"/>
              <a:buFont typeface="Arial" panose="020B0604020202020204" pitchFamily="34" charset="0"/>
              <a:buNone/>
              <a:defRPr sz="2800" b="1" kern="1200">
                <a:solidFill>
                  <a:srgbClr val="800000"/>
                </a:solidFill>
                <a:latin typeface="+mn-lt"/>
                <a:ea typeface="+mn-ea"/>
                <a:cs typeface="+mn-cs"/>
              </a:defRPr>
            </a:lvl1pPr>
            <a:lvl2pPr marL="457200" indent="0" algn="ctr" defTabSz="914400" rtl="0" eaLnBrk="1" latinLnBrk="0" hangingPunct="1">
              <a:lnSpc>
                <a:spcPct val="100000"/>
              </a:lnSpc>
              <a:spcBef>
                <a:spcPts val="480"/>
              </a:spcBef>
              <a:buClr>
                <a:srgbClr val="0F4D7B"/>
              </a:buClr>
              <a:buFont typeface="Wingdings" panose="05000000000000000000" pitchFamily="2" charset="2"/>
              <a:buNone/>
              <a:defRPr sz="2000" kern="1200">
                <a:solidFill>
                  <a:srgbClr val="0F4D7B"/>
                </a:solidFill>
                <a:latin typeface="+mn-lt"/>
                <a:ea typeface="+mn-ea"/>
                <a:cs typeface="+mn-cs"/>
              </a:defRPr>
            </a:lvl2pPr>
            <a:lvl3pPr marL="914400" indent="0" algn="ctr" defTabSz="914400" rtl="0" eaLnBrk="1" latinLnBrk="0" hangingPunct="1">
              <a:lnSpc>
                <a:spcPct val="100000"/>
              </a:lnSpc>
              <a:spcBef>
                <a:spcPts val="432"/>
              </a:spcBef>
              <a:buClr>
                <a:srgbClr val="0F4D7B"/>
              </a:buClr>
              <a:buFont typeface="Wingdings" panose="05000000000000000000" pitchFamily="2" charset="2"/>
              <a:buNone/>
              <a:defRPr sz="1800" kern="1200">
                <a:solidFill>
                  <a:srgbClr val="0F4D7B"/>
                </a:solidFill>
                <a:latin typeface="+mn-lt"/>
                <a:ea typeface="+mn-ea"/>
                <a:cs typeface="+mn-cs"/>
              </a:defRPr>
            </a:lvl3pPr>
            <a:lvl4pPr marL="1371600" indent="0" algn="ctr" defTabSz="914400" rtl="0" eaLnBrk="1" latinLnBrk="0" hangingPunct="1">
              <a:lnSpc>
                <a:spcPct val="100000"/>
              </a:lnSpc>
              <a:spcBef>
                <a:spcPts val="400"/>
              </a:spcBef>
              <a:buClr>
                <a:srgbClr val="0F4D7B"/>
              </a:buClr>
              <a:buSzPct val="100000"/>
              <a:buFont typeface="Courier New" panose="02070309020205020404" pitchFamily="49" charset="0"/>
              <a:buNone/>
              <a:defRPr sz="1600" kern="1200">
                <a:solidFill>
                  <a:srgbClr val="0F4D7B"/>
                </a:solidFill>
                <a:latin typeface="+mn-lt"/>
                <a:ea typeface="+mn-ea"/>
                <a:cs typeface="+mn-cs"/>
              </a:defRPr>
            </a:lvl4pPr>
            <a:lvl5pPr marL="1828800" indent="0" algn="ctr" defTabSz="914400" rtl="0" eaLnBrk="1" latinLnBrk="0" hangingPunct="1">
              <a:lnSpc>
                <a:spcPct val="100000"/>
              </a:lnSpc>
              <a:spcBef>
                <a:spcPts val="380"/>
              </a:spcBef>
              <a:buClr>
                <a:srgbClr val="0F4D7B"/>
              </a:buClr>
              <a:buFont typeface="Wingdings" panose="05000000000000000000" pitchFamily="2" charset="2"/>
              <a:buNone/>
              <a:defRPr sz="1600" kern="1200">
                <a:solidFill>
                  <a:srgbClr val="0F4D7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4D7B"/>
              </a:buClr>
              <a:buSzPct val="125000"/>
              <a:buFont typeface="Arial" panose="020B0604020202020204" pitchFamily="34" charset="0"/>
              <a:buNone/>
              <a:tabLst/>
              <a:defRPr/>
            </a:pPr>
            <a:r>
              <a:rPr kumimoji="0" lang="en-US" sz="1400" b="1" i="0" u="none" strike="noStrike" kern="1200" cap="none" spc="100" normalizeH="0" baseline="0" noProof="0" dirty="0">
                <a:ln>
                  <a:noFill/>
                </a:ln>
                <a:solidFill>
                  <a:srgbClr val="800000"/>
                </a:solidFill>
                <a:effectLst/>
                <a:uLnTx/>
                <a:uFillTx/>
                <a:latin typeface="Calibri" panose="020F0502020204030204"/>
                <a:ea typeface="+mn-ea"/>
                <a:cs typeface="+mn-cs"/>
              </a:rPr>
              <a:t>Cristina Novoa, PhD, MPP</a:t>
            </a:r>
            <a:endParaRPr kumimoji="0" lang="es-ES" sz="1400" b="1" i="0" u="none" strike="noStrike" kern="1200" cap="none" spc="100" normalizeH="0" baseline="0" noProof="0" dirty="0">
              <a:ln>
                <a:noFill/>
              </a:ln>
              <a:solidFill>
                <a:srgbClr val="8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0F4D7B"/>
              </a:buClr>
              <a:buSzPct val="125000"/>
              <a:buFont typeface="Arial" panose="020B0604020202020204" pitchFamily="34" charset="0"/>
              <a:buNone/>
              <a:tabLst/>
              <a:defRPr/>
            </a:pPr>
            <a:r>
              <a:rPr kumimoji="0" lang="en-US" sz="1400" b="1" i="0" u="none" strike="noStrike" kern="1200" cap="none" spc="100" normalizeH="0" baseline="0" noProof="0" dirty="0">
                <a:ln>
                  <a:noFill/>
                </a:ln>
                <a:solidFill>
                  <a:srgbClr val="800000"/>
                </a:solidFill>
                <a:effectLst/>
                <a:uLnTx/>
                <a:uFillTx/>
                <a:latin typeface="Calibri" panose="020F0502020204030204"/>
                <a:ea typeface="+mn-ea"/>
                <a:cs typeface="+mn-cs"/>
              </a:rPr>
              <a:t>Division of Services for Children with Special Health Needs Genetic Services Branch</a:t>
            </a:r>
          </a:p>
          <a:p>
            <a:pPr marL="0" marR="0" lvl="0" indent="0" algn="l" defTabSz="914400" rtl="0" eaLnBrk="1" fontAlgn="auto" latinLnBrk="0" hangingPunct="1">
              <a:lnSpc>
                <a:spcPct val="100000"/>
              </a:lnSpc>
              <a:spcBef>
                <a:spcPts val="0"/>
              </a:spcBef>
              <a:spcAft>
                <a:spcPts val="0"/>
              </a:spcAft>
              <a:buClr>
                <a:srgbClr val="0F4D7B"/>
              </a:buClr>
              <a:buSzPct val="125000"/>
              <a:buFont typeface="Arial" panose="020B0604020202020204" pitchFamily="34" charset="0"/>
              <a:buNone/>
              <a:tabLst/>
              <a:defRPr/>
            </a:pPr>
            <a:r>
              <a:rPr kumimoji="0" lang="en-US" sz="1400" b="1" i="0" u="none" strike="noStrike" kern="1200" cap="none" spc="100" normalizeH="0" baseline="0" noProof="0" dirty="0">
                <a:ln>
                  <a:noFill/>
                </a:ln>
                <a:solidFill>
                  <a:srgbClr val="0F4D7B"/>
                </a:solidFill>
                <a:effectLst/>
                <a:uLnTx/>
                <a:uFillTx/>
                <a:latin typeface="Calibri" panose="020F0502020204030204"/>
                <a:ea typeface="+mn-ea"/>
                <a:cs typeface="+mn-cs"/>
              </a:rPr>
              <a:t>Maternal and Child Health Bureau (MCHB)</a:t>
            </a:r>
            <a:endParaRPr kumimoji="0" lang="en-US" sz="1800" b="1" i="0" u="none" strike="noStrike" kern="1200" cap="none" spc="100" normalizeH="0" baseline="0" noProof="0" dirty="0">
              <a:ln>
                <a:noFill/>
              </a:ln>
              <a:solidFill>
                <a:srgbClr val="800000"/>
              </a:solidFill>
              <a:effectLst/>
              <a:uLnTx/>
              <a:uFillTx/>
              <a:latin typeface="Calibri" panose="020F0502020204030204"/>
              <a:ea typeface="+mn-ea"/>
              <a:cs typeface="+mn-cs"/>
            </a:endParaRPr>
          </a:p>
        </p:txBody>
      </p:sp>
      <p:graphicFrame>
        <p:nvGraphicFramePr>
          <p:cNvPr id="14" name="Diagram 13">
            <a:extLst>
              <a:ext uri="{FF2B5EF4-FFF2-40B4-BE49-F238E27FC236}">
                <a16:creationId xmlns:a16="http://schemas.microsoft.com/office/drawing/2014/main" id="{A41BD338-728D-4BC1-B8BC-7C0F2AE33F39}"/>
              </a:ext>
            </a:extLst>
          </p:cNvPr>
          <p:cNvGraphicFramePr/>
          <p:nvPr>
            <p:extLst>
              <p:ext uri="{D42A27DB-BD31-4B8C-83A1-F6EECF244321}">
                <p14:modId xmlns:p14="http://schemas.microsoft.com/office/powerpoint/2010/main" val="400168494"/>
              </p:ext>
            </p:extLst>
          </p:nvPr>
        </p:nvGraphicFramePr>
        <p:xfrm>
          <a:off x="12093" y="2416628"/>
          <a:ext cx="12167813" cy="2985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395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Timeline&#10;&#10;Description automatically generated with low confidence">
            <a:extLst>
              <a:ext uri="{FF2B5EF4-FFF2-40B4-BE49-F238E27FC236}">
                <a16:creationId xmlns:a16="http://schemas.microsoft.com/office/drawing/2014/main" id="{C92DF8A6-3C5A-D2CA-CBB9-3C07DA09542C}"/>
              </a:ext>
            </a:extLst>
          </p:cNvPr>
          <p:cNvPicPr>
            <a:picLocks noChangeAspect="1"/>
          </p:cNvPicPr>
          <p:nvPr/>
        </p:nvPicPr>
        <p:blipFill rotWithShape="1">
          <a:blip r:embed="rId3"/>
          <a:srcRect l="7924" t="11683" r="10007" b="23037"/>
          <a:stretch/>
        </p:blipFill>
        <p:spPr>
          <a:xfrm>
            <a:off x="5436705" y="1408432"/>
            <a:ext cx="6574490" cy="4041135"/>
          </a:xfrm>
          <a:prstGeom prst="rect">
            <a:avLst/>
          </a:prstGeom>
        </p:spPr>
      </p:pic>
      <p:sp>
        <p:nvSpPr>
          <p:cNvPr id="3" name="Title 6">
            <a:extLst>
              <a:ext uri="{FF2B5EF4-FFF2-40B4-BE49-F238E27FC236}">
                <a16:creationId xmlns:a16="http://schemas.microsoft.com/office/drawing/2014/main" id="{E3355B5D-C819-6009-F910-617F2745D169}"/>
              </a:ext>
            </a:extLst>
          </p:cNvPr>
          <p:cNvSpPr txBox="1">
            <a:spLocks/>
          </p:cNvSpPr>
          <p:nvPr/>
        </p:nvSpPr>
        <p:spPr>
          <a:xfrm>
            <a:off x="559331" y="366140"/>
            <a:ext cx="10515600" cy="689974"/>
          </a:xfrm>
          <a:prstGeom prst="rect">
            <a:avLst/>
          </a:prstGeom>
          <a:solidFill>
            <a:schemeClr val="bg1"/>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LTFU-Cares and LTFU-Check Initiative </a:t>
            </a:r>
          </a:p>
        </p:txBody>
      </p:sp>
      <p:pic>
        <p:nvPicPr>
          <p:cNvPr id="4" name="Content Placeholder 4" descr="Timeline&#10;&#10;Description automatically generated with low confidence">
            <a:extLst>
              <a:ext uri="{FF2B5EF4-FFF2-40B4-BE49-F238E27FC236}">
                <a16:creationId xmlns:a16="http://schemas.microsoft.com/office/drawing/2014/main" id="{6550D54A-36D1-48F3-4BBF-CD6335488192}"/>
              </a:ext>
            </a:extLst>
          </p:cNvPr>
          <p:cNvPicPr>
            <a:picLocks noChangeAspect="1"/>
          </p:cNvPicPr>
          <p:nvPr/>
        </p:nvPicPr>
        <p:blipFill rotWithShape="1">
          <a:blip r:embed="rId3"/>
          <a:srcRect l="23520" t="118" r="26035" b="88493"/>
          <a:stretch/>
        </p:blipFill>
        <p:spPr>
          <a:xfrm rot="16200000">
            <a:off x="3063619" y="3236857"/>
            <a:ext cx="4041135" cy="705038"/>
          </a:xfrm>
          <a:prstGeom prst="rect">
            <a:avLst/>
          </a:prstGeom>
        </p:spPr>
      </p:pic>
      <p:sp>
        <p:nvSpPr>
          <p:cNvPr id="5" name="Content Placeholder 2">
            <a:extLst>
              <a:ext uri="{FF2B5EF4-FFF2-40B4-BE49-F238E27FC236}">
                <a16:creationId xmlns:a16="http://schemas.microsoft.com/office/drawing/2014/main" id="{6B33CF08-D94D-2074-52AA-E2C65257CA1F}"/>
              </a:ext>
            </a:extLst>
          </p:cNvPr>
          <p:cNvSpPr txBox="1">
            <a:spLocks/>
          </p:cNvSpPr>
          <p:nvPr/>
        </p:nvSpPr>
        <p:spPr>
          <a:xfrm>
            <a:off x="838200" y="1921350"/>
            <a:ext cx="3331029" cy="333605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4300" dirty="0"/>
              <a:t>A longitudinal care, data tracking and reporting system designed by and for all NBS stakeholders</a:t>
            </a:r>
            <a:endParaRPr lang="en-US" sz="4200" dirty="0"/>
          </a:p>
        </p:txBody>
      </p:sp>
    </p:spTree>
    <p:extLst>
      <p:ext uri="{BB962C8B-B14F-4D97-AF65-F5344CB8AC3E}">
        <p14:creationId xmlns:p14="http://schemas.microsoft.com/office/powerpoint/2010/main" val="216197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Timeline&#10;&#10;Description automatically generated with low confidence">
            <a:extLst>
              <a:ext uri="{FF2B5EF4-FFF2-40B4-BE49-F238E27FC236}">
                <a16:creationId xmlns:a16="http://schemas.microsoft.com/office/drawing/2014/main" id="{1C6875B3-A420-F34B-F74E-E8BA04BF026C}"/>
              </a:ext>
            </a:extLst>
          </p:cNvPr>
          <p:cNvPicPr>
            <a:picLocks noChangeAspect="1"/>
          </p:cNvPicPr>
          <p:nvPr/>
        </p:nvPicPr>
        <p:blipFill rotWithShape="1">
          <a:blip r:embed="rId2"/>
          <a:srcRect l="7924" t="30607" r="10007" b="46884"/>
          <a:stretch/>
        </p:blipFill>
        <p:spPr>
          <a:xfrm>
            <a:off x="906780" y="180155"/>
            <a:ext cx="9149072" cy="1939019"/>
          </a:xfrm>
          <a:prstGeom prst="rect">
            <a:avLst/>
          </a:prstGeom>
        </p:spPr>
      </p:pic>
      <p:sp>
        <p:nvSpPr>
          <p:cNvPr id="4" name="Content Placeholder 2">
            <a:extLst>
              <a:ext uri="{FF2B5EF4-FFF2-40B4-BE49-F238E27FC236}">
                <a16:creationId xmlns:a16="http://schemas.microsoft.com/office/drawing/2014/main" id="{5F5F8F26-FF3C-9135-D34A-F0D5B98E92BC}"/>
              </a:ext>
            </a:extLst>
          </p:cNvPr>
          <p:cNvSpPr txBox="1">
            <a:spLocks/>
          </p:cNvSpPr>
          <p:nvPr/>
        </p:nvSpPr>
        <p:spPr>
          <a:xfrm>
            <a:off x="906780" y="1964795"/>
            <a:ext cx="10951029" cy="377001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b="1" dirty="0">
                <a:solidFill>
                  <a:schemeClr val="accent1">
                    <a:lumMod val="75000"/>
                  </a:schemeClr>
                </a:solidFill>
              </a:rPr>
              <a:t>SMA as a model condition </a:t>
            </a:r>
            <a:r>
              <a:rPr lang="en-US" sz="2400" dirty="0"/>
              <a:t>chosen for several reasons</a:t>
            </a:r>
          </a:p>
          <a:p>
            <a:pPr lvl="1">
              <a:lnSpc>
                <a:spcPct val="100000"/>
              </a:lnSpc>
              <a:spcBef>
                <a:spcPts val="0"/>
              </a:spcBef>
            </a:pPr>
            <a:r>
              <a:rPr lang="en-US" sz="2000" dirty="0"/>
              <a:t>Variable phenotypes</a:t>
            </a:r>
          </a:p>
          <a:p>
            <a:pPr lvl="1">
              <a:lnSpc>
                <a:spcPct val="100000"/>
              </a:lnSpc>
              <a:spcBef>
                <a:spcPts val="0"/>
              </a:spcBef>
            </a:pPr>
            <a:r>
              <a:rPr lang="en-US" sz="2000" dirty="0"/>
              <a:t>Prenatal onset</a:t>
            </a:r>
          </a:p>
          <a:p>
            <a:pPr lvl="1">
              <a:lnSpc>
                <a:spcPct val="100000"/>
              </a:lnSpc>
              <a:spcBef>
                <a:spcPts val="0"/>
              </a:spcBef>
            </a:pPr>
            <a:r>
              <a:rPr lang="en-US" sz="2000" dirty="0"/>
              <a:t>Carrier screening</a:t>
            </a:r>
          </a:p>
          <a:p>
            <a:pPr lvl="1">
              <a:lnSpc>
                <a:spcPct val="100000"/>
              </a:lnSpc>
              <a:spcBef>
                <a:spcPts val="0"/>
              </a:spcBef>
            </a:pPr>
            <a:r>
              <a:rPr lang="en-US" sz="2000" dirty="0"/>
              <a:t>Gene-targeted therapies</a:t>
            </a:r>
          </a:p>
          <a:p>
            <a:pPr lvl="1">
              <a:lnSpc>
                <a:spcPct val="100000"/>
              </a:lnSpc>
              <a:spcBef>
                <a:spcPts val="0"/>
              </a:spcBef>
            </a:pPr>
            <a:r>
              <a:rPr lang="en-US" sz="2000" dirty="0"/>
              <a:t>Clinical care network</a:t>
            </a:r>
          </a:p>
          <a:p>
            <a:pPr marL="0" indent="0">
              <a:lnSpc>
                <a:spcPct val="100000"/>
              </a:lnSpc>
              <a:spcBef>
                <a:spcPts val="0"/>
              </a:spcBef>
              <a:buNone/>
            </a:pPr>
            <a:endParaRPr lang="en-US" sz="1200" dirty="0"/>
          </a:p>
          <a:p>
            <a:pPr marL="0" indent="0">
              <a:lnSpc>
                <a:spcPct val="100000"/>
              </a:lnSpc>
              <a:spcBef>
                <a:spcPts val="0"/>
              </a:spcBef>
              <a:buNone/>
            </a:pPr>
            <a:r>
              <a:rPr lang="en-US" sz="2000" dirty="0"/>
              <a:t>Expansion of LPDR to support LTFU care and outcomes reporting by developing and implementing:</a:t>
            </a:r>
          </a:p>
          <a:p>
            <a:pPr marL="0" indent="0">
              <a:lnSpc>
                <a:spcPct val="100000"/>
              </a:lnSpc>
              <a:spcBef>
                <a:spcPts val="0"/>
              </a:spcBef>
              <a:buNone/>
            </a:pPr>
            <a:endParaRPr lang="en-US" sz="1200" b="1" dirty="0">
              <a:solidFill>
                <a:schemeClr val="accent1">
                  <a:lumMod val="75000"/>
                </a:schemeClr>
              </a:solidFill>
            </a:endParaRPr>
          </a:p>
          <a:p>
            <a:pPr marL="0" indent="0">
              <a:lnSpc>
                <a:spcPct val="100000"/>
              </a:lnSpc>
              <a:spcBef>
                <a:spcPts val="0"/>
              </a:spcBef>
              <a:buNone/>
            </a:pPr>
            <a:r>
              <a:rPr lang="en-US" sz="2400" b="1" dirty="0">
                <a:solidFill>
                  <a:schemeClr val="accent1">
                    <a:lumMod val="75000"/>
                  </a:schemeClr>
                </a:solidFill>
              </a:rPr>
              <a:t>Tools</a:t>
            </a:r>
          </a:p>
          <a:p>
            <a:pPr marL="800100" lvl="1" indent="-342900">
              <a:lnSpc>
                <a:spcPct val="100000"/>
              </a:lnSpc>
              <a:spcBef>
                <a:spcPts val="0"/>
              </a:spcBef>
              <a:buFont typeface="+mj-lt"/>
              <a:buAutoNum type="arabicPeriod"/>
            </a:pPr>
            <a:r>
              <a:rPr lang="en-US" sz="2000" dirty="0"/>
              <a:t>LTFU Care Algorithms (LTFU-Cares) = data collection based on algorithms </a:t>
            </a:r>
          </a:p>
          <a:p>
            <a:pPr marL="800100" lvl="1" indent="-342900">
              <a:lnSpc>
                <a:spcPct val="100000"/>
              </a:lnSpc>
              <a:spcBef>
                <a:spcPts val="0"/>
              </a:spcBef>
              <a:buFont typeface="+mj-lt"/>
              <a:buAutoNum type="arabicPeriod"/>
            </a:pPr>
            <a:r>
              <a:rPr lang="en-US" sz="2000" dirty="0"/>
              <a:t>LTFU-Cares Checklist (LTFU-Check) = state NBS report </a:t>
            </a:r>
          </a:p>
          <a:p>
            <a:pPr marL="800100" lvl="1" indent="-342900">
              <a:lnSpc>
                <a:spcPct val="100000"/>
              </a:lnSpc>
              <a:spcBef>
                <a:spcPts val="0"/>
              </a:spcBef>
              <a:buFont typeface="+mj-lt"/>
              <a:buAutoNum type="arabicPeriod"/>
            </a:pPr>
            <a:r>
              <a:rPr lang="en-US" sz="2000" dirty="0"/>
              <a:t>LTFU-Cares Dashboard = data entered by stakeholders and visualized back to them</a:t>
            </a:r>
          </a:p>
        </p:txBody>
      </p:sp>
    </p:spTree>
    <p:extLst>
      <p:ext uri="{BB962C8B-B14F-4D97-AF65-F5344CB8AC3E}">
        <p14:creationId xmlns:p14="http://schemas.microsoft.com/office/powerpoint/2010/main" val="233657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E3355B5D-C819-6009-F910-617F2745D169}"/>
              </a:ext>
            </a:extLst>
          </p:cNvPr>
          <p:cNvSpPr txBox="1">
            <a:spLocks/>
          </p:cNvSpPr>
          <p:nvPr/>
        </p:nvSpPr>
        <p:spPr>
          <a:xfrm>
            <a:off x="0" y="206540"/>
            <a:ext cx="11846304" cy="914400"/>
          </a:xfrm>
          <a:prstGeom prst="rect">
            <a:avLst/>
          </a:prstGeom>
          <a:solidFill>
            <a:schemeClr val="bg1"/>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b="1" dirty="0">
                <a:latin typeface="+mn-lt"/>
              </a:rPr>
              <a:t>Our Project Includes a Focus on Parents and Families</a:t>
            </a:r>
          </a:p>
        </p:txBody>
      </p:sp>
      <p:pic>
        <p:nvPicPr>
          <p:cNvPr id="11" name="Graphic 10" descr="Arrow Right with solid fill">
            <a:extLst>
              <a:ext uri="{FF2B5EF4-FFF2-40B4-BE49-F238E27FC236}">
                <a16:creationId xmlns:a16="http://schemas.microsoft.com/office/drawing/2014/main" id="{BF5BEA20-9F7B-DC4A-B370-B8CD5E259C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0082" y="3031110"/>
            <a:ext cx="619628" cy="914400"/>
          </a:xfrm>
          <a:prstGeom prst="rect">
            <a:avLst/>
          </a:prstGeom>
        </p:spPr>
      </p:pic>
      <p:graphicFrame>
        <p:nvGraphicFramePr>
          <p:cNvPr id="12" name="Diagram 11">
            <a:extLst>
              <a:ext uri="{FF2B5EF4-FFF2-40B4-BE49-F238E27FC236}">
                <a16:creationId xmlns:a16="http://schemas.microsoft.com/office/drawing/2014/main" id="{BA00340B-13DA-CFAC-D054-756774166B06}"/>
              </a:ext>
            </a:extLst>
          </p:cNvPr>
          <p:cNvGraphicFramePr/>
          <p:nvPr>
            <p:extLst>
              <p:ext uri="{D42A27DB-BD31-4B8C-83A1-F6EECF244321}">
                <p14:modId xmlns:p14="http://schemas.microsoft.com/office/powerpoint/2010/main" val="1778018068"/>
              </p:ext>
            </p:extLst>
          </p:nvPr>
        </p:nvGraphicFramePr>
        <p:xfrm>
          <a:off x="7864180" y="1463986"/>
          <a:ext cx="3095368" cy="39215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Graphic 12" descr="Arrow Right with solid fill">
            <a:extLst>
              <a:ext uri="{FF2B5EF4-FFF2-40B4-BE49-F238E27FC236}">
                <a16:creationId xmlns:a16="http://schemas.microsoft.com/office/drawing/2014/main" id="{9861B0DD-C578-3D22-E70A-B049ABDFF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0419" y="3040314"/>
            <a:ext cx="619628" cy="914400"/>
          </a:xfrm>
          <a:prstGeom prst="rect">
            <a:avLst/>
          </a:prstGeom>
        </p:spPr>
      </p:pic>
      <p:pic>
        <p:nvPicPr>
          <p:cNvPr id="14" name="Picture 13">
            <a:extLst>
              <a:ext uri="{FF2B5EF4-FFF2-40B4-BE49-F238E27FC236}">
                <a16:creationId xmlns:a16="http://schemas.microsoft.com/office/drawing/2014/main" id="{0577F804-5B1E-90F9-9645-EE5740EC6D69}"/>
              </a:ext>
            </a:extLst>
          </p:cNvPr>
          <p:cNvPicPr>
            <a:picLocks noChangeAspect="1"/>
          </p:cNvPicPr>
          <p:nvPr/>
        </p:nvPicPr>
        <p:blipFill rotWithShape="1">
          <a:blip r:embed="rId10"/>
          <a:srcRect l="77315" t="31376" r="8822" b="37532"/>
          <a:stretch/>
        </p:blipFill>
        <p:spPr>
          <a:xfrm>
            <a:off x="4944787" y="998804"/>
            <a:ext cx="2163543" cy="4851920"/>
          </a:xfrm>
          <a:prstGeom prst="rect">
            <a:avLst/>
          </a:prstGeom>
        </p:spPr>
      </p:pic>
      <p:pic>
        <p:nvPicPr>
          <p:cNvPr id="15" name="Picture 14">
            <a:extLst>
              <a:ext uri="{FF2B5EF4-FFF2-40B4-BE49-F238E27FC236}">
                <a16:creationId xmlns:a16="http://schemas.microsoft.com/office/drawing/2014/main" id="{BDAEA3A3-0F0C-1189-8299-FAF26CF74C7A}"/>
              </a:ext>
            </a:extLst>
          </p:cNvPr>
          <p:cNvPicPr>
            <a:picLocks noChangeAspect="1"/>
          </p:cNvPicPr>
          <p:nvPr/>
        </p:nvPicPr>
        <p:blipFill rotWithShape="1">
          <a:blip r:embed="rId10"/>
          <a:srcRect l="26275" t="23317" r="23245" b="29968"/>
          <a:stretch/>
        </p:blipFill>
        <p:spPr>
          <a:xfrm>
            <a:off x="83896" y="1463986"/>
            <a:ext cx="4211059" cy="3897046"/>
          </a:xfrm>
          <a:prstGeom prst="rect">
            <a:avLst/>
          </a:prstGeom>
        </p:spPr>
      </p:pic>
    </p:spTree>
    <p:extLst>
      <p:ext uri="{BB962C8B-B14F-4D97-AF65-F5344CB8AC3E}">
        <p14:creationId xmlns:p14="http://schemas.microsoft.com/office/powerpoint/2010/main" val="380410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C4964-0603-D24D-B061-7458DD60DC2B}"/>
              </a:ext>
            </a:extLst>
          </p:cNvPr>
          <p:cNvSpPr>
            <a:spLocks noGrp="1"/>
          </p:cNvSpPr>
          <p:nvPr>
            <p:ph type="title"/>
          </p:nvPr>
        </p:nvSpPr>
        <p:spPr>
          <a:xfrm>
            <a:off x="507376" y="168712"/>
            <a:ext cx="10515600" cy="689974"/>
          </a:xfrm>
          <a:solidFill>
            <a:schemeClr val="bg1"/>
          </a:solidFill>
        </p:spPr>
        <p:txBody>
          <a:bodyPr>
            <a:normAutofit fontScale="90000"/>
          </a:bodyPr>
          <a:lstStyle/>
          <a:p>
            <a:r>
              <a:rPr lang="en-US" b="1" dirty="0">
                <a:latin typeface="+mn-lt"/>
              </a:rPr>
              <a:t>LTFU-Cares and LTFU-Check Initiative </a:t>
            </a:r>
          </a:p>
        </p:txBody>
      </p:sp>
      <p:graphicFrame>
        <p:nvGraphicFramePr>
          <p:cNvPr id="2" name="Diagram 1">
            <a:extLst>
              <a:ext uri="{FF2B5EF4-FFF2-40B4-BE49-F238E27FC236}">
                <a16:creationId xmlns:a16="http://schemas.microsoft.com/office/drawing/2014/main" id="{BC255A43-0DC2-5D4C-AAA1-BFADBCDD3B80}"/>
              </a:ext>
            </a:extLst>
          </p:cNvPr>
          <p:cNvGraphicFramePr/>
          <p:nvPr>
            <p:extLst>
              <p:ext uri="{D42A27DB-BD31-4B8C-83A1-F6EECF244321}">
                <p14:modId xmlns:p14="http://schemas.microsoft.com/office/powerpoint/2010/main" val="3821558663"/>
              </p:ext>
            </p:extLst>
          </p:nvPr>
        </p:nvGraphicFramePr>
        <p:xfrm>
          <a:off x="993458" y="1061078"/>
          <a:ext cx="10821352" cy="4735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32DB4450-CDB1-0644-A2E9-C2B23BEEF0A1}"/>
              </a:ext>
            </a:extLst>
          </p:cNvPr>
          <p:cNvCxnSpPr>
            <a:cxnSpLocks/>
          </p:cNvCxnSpPr>
          <p:nvPr/>
        </p:nvCxnSpPr>
        <p:spPr>
          <a:xfrm>
            <a:off x="0" y="1961112"/>
            <a:ext cx="12192000" cy="0"/>
          </a:xfrm>
          <a:prstGeom prst="line">
            <a:avLst/>
          </a:prstGeom>
          <a:ln w="76200">
            <a:solidFill>
              <a:srgbClr val="5C68FF"/>
            </a:solidFill>
          </a:ln>
        </p:spPr>
        <p:style>
          <a:lnRef idx="1">
            <a:schemeClr val="accent1"/>
          </a:lnRef>
          <a:fillRef idx="0">
            <a:schemeClr val="accent1"/>
          </a:fillRef>
          <a:effectRef idx="0">
            <a:schemeClr val="accent1"/>
          </a:effectRef>
          <a:fontRef idx="minor">
            <a:schemeClr val="tx1"/>
          </a:fontRef>
        </p:style>
      </p:cxnSp>
      <p:sp>
        <p:nvSpPr>
          <p:cNvPr id="6" name="Title 6">
            <a:extLst>
              <a:ext uri="{FF2B5EF4-FFF2-40B4-BE49-F238E27FC236}">
                <a16:creationId xmlns:a16="http://schemas.microsoft.com/office/drawing/2014/main" id="{E1B8C959-C874-D148-94FE-A2D557F4CCC7}"/>
              </a:ext>
            </a:extLst>
          </p:cNvPr>
          <p:cNvSpPr txBox="1">
            <a:spLocks/>
          </p:cNvSpPr>
          <p:nvPr/>
        </p:nvSpPr>
        <p:spPr>
          <a:xfrm>
            <a:off x="9897037" y="1194754"/>
            <a:ext cx="2106367" cy="689974"/>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t>NBSTRN</a:t>
            </a:r>
          </a:p>
        </p:txBody>
      </p:sp>
      <p:sp>
        <p:nvSpPr>
          <p:cNvPr id="8" name="Title 6">
            <a:extLst>
              <a:ext uri="{FF2B5EF4-FFF2-40B4-BE49-F238E27FC236}">
                <a16:creationId xmlns:a16="http://schemas.microsoft.com/office/drawing/2014/main" id="{EA980957-2F68-4BF8-8375-076B40980C14}"/>
              </a:ext>
            </a:extLst>
          </p:cNvPr>
          <p:cNvSpPr txBox="1">
            <a:spLocks/>
          </p:cNvSpPr>
          <p:nvPr/>
        </p:nvSpPr>
        <p:spPr>
          <a:xfrm>
            <a:off x="10085633" y="2153826"/>
            <a:ext cx="1917772" cy="689974"/>
          </a:xfrm>
          <a:prstGeom prst="rect">
            <a:avLst/>
          </a:prstGeom>
          <a:solidFill>
            <a:schemeClr val="bg1"/>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ACMG</a:t>
            </a:r>
          </a:p>
        </p:txBody>
      </p:sp>
      <p:sp>
        <p:nvSpPr>
          <p:cNvPr id="3" name="TextBox 2">
            <a:extLst>
              <a:ext uri="{FF2B5EF4-FFF2-40B4-BE49-F238E27FC236}">
                <a16:creationId xmlns:a16="http://schemas.microsoft.com/office/drawing/2014/main" id="{7BC34153-FE07-FCC9-E7F2-E1E2C85A91D1}"/>
              </a:ext>
            </a:extLst>
          </p:cNvPr>
          <p:cNvSpPr txBox="1"/>
          <p:nvPr/>
        </p:nvSpPr>
        <p:spPr>
          <a:xfrm>
            <a:off x="4322618" y="1194754"/>
            <a:ext cx="4769427" cy="646331"/>
          </a:xfrm>
          <a:prstGeom prst="rect">
            <a:avLst/>
          </a:prstGeom>
          <a:noFill/>
        </p:spPr>
        <p:txBody>
          <a:bodyPr wrap="square" rtlCol="0">
            <a:spAutoFit/>
          </a:bodyPr>
          <a:lstStyle/>
          <a:p>
            <a:pPr lvl="0"/>
            <a:r>
              <a:rPr lang="en-US" sz="1800" dirty="0">
                <a:solidFill>
                  <a:schemeClr val="bg1"/>
                </a:solidFill>
              </a:rPr>
              <a:t>Data Collection and Engagement Since 2011</a:t>
            </a:r>
          </a:p>
          <a:p>
            <a:pPr lvl="0"/>
            <a:r>
              <a:rPr lang="en-US" sz="1800" dirty="0">
                <a:solidFill>
                  <a:schemeClr val="bg1"/>
                </a:solidFill>
              </a:rPr>
              <a:t>Cure SMA (N = 701); SPOT SMA (N = 434)</a:t>
            </a:r>
          </a:p>
        </p:txBody>
      </p:sp>
      <p:sp>
        <p:nvSpPr>
          <p:cNvPr id="5" name="TextBox 4">
            <a:extLst>
              <a:ext uri="{FF2B5EF4-FFF2-40B4-BE49-F238E27FC236}">
                <a16:creationId xmlns:a16="http://schemas.microsoft.com/office/drawing/2014/main" id="{788A79BE-A904-853C-F359-A1BDBB39DF82}"/>
              </a:ext>
            </a:extLst>
          </p:cNvPr>
          <p:cNvSpPr txBox="1"/>
          <p:nvPr/>
        </p:nvSpPr>
        <p:spPr>
          <a:xfrm>
            <a:off x="6562208" y="5058073"/>
            <a:ext cx="5252602" cy="646331"/>
          </a:xfrm>
          <a:prstGeom prst="rect">
            <a:avLst/>
          </a:prstGeom>
          <a:noFill/>
        </p:spPr>
        <p:txBody>
          <a:bodyPr wrap="square" rtlCol="0">
            <a:spAutoFit/>
          </a:bodyPr>
          <a:lstStyle/>
          <a:p>
            <a:pPr lvl="0"/>
            <a:r>
              <a:rPr lang="en-US" dirty="0">
                <a:solidFill>
                  <a:schemeClr val="bg1"/>
                </a:solidFill>
              </a:rPr>
              <a:t>Cure SMA Chapters (N = 36),  </a:t>
            </a:r>
          </a:p>
          <a:p>
            <a:pPr lvl="0"/>
            <a:r>
              <a:rPr lang="en-US" dirty="0">
                <a:solidFill>
                  <a:schemeClr val="bg1"/>
                </a:solidFill>
              </a:rPr>
              <a:t>Care Registry (N &gt;= 600), Member Database (120,000)</a:t>
            </a:r>
          </a:p>
        </p:txBody>
      </p:sp>
      <p:sp>
        <p:nvSpPr>
          <p:cNvPr id="9" name="TextBox 8">
            <a:extLst>
              <a:ext uri="{FF2B5EF4-FFF2-40B4-BE49-F238E27FC236}">
                <a16:creationId xmlns:a16="http://schemas.microsoft.com/office/drawing/2014/main" id="{7568D721-81FD-A64C-EB20-479D67E13BDF}"/>
              </a:ext>
            </a:extLst>
          </p:cNvPr>
          <p:cNvSpPr txBox="1"/>
          <p:nvPr/>
        </p:nvSpPr>
        <p:spPr>
          <a:xfrm>
            <a:off x="5524024" y="4074961"/>
            <a:ext cx="4561609" cy="646331"/>
          </a:xfrm>
          <a:prstGeom prst="rect">
            <a:avLst/>
          </a:prstGeom>
          <a:noFill/>
        </p:spPr>
        <p:txBody>
          <a:bodyPr wrap="square" rtlCol="0">
            <a:spAutoFit/>
          </a:bodyPr>
          <a:lstStyle/>
          <a:p>
            <a:pPr lvl="0"/>
            <a:r>
              <a:rPr lang="en-US" sz="1800" dirty="0">
                <a:solidFill>
                  <a:schemeClr val="bg1"/>
                </a:solidFill>
              </a:rPr>
              <a:t>Engagement </a:t>
            </a:r>
            <a:r>
              <a:rPr lang="en-US" dirty="0">
                <a:solidFill>
                  <a:schemeClr val="bg1"/>
                </a:solidFill>
              </a:rPr>
              <a:t>&amp; Implementation in Selected </a:t>
            </a:r>
            <a:r>
              <a:rPr lang="en-US" sz="1800" dirty="0">
                <a:solidFill>
                  <a:schemeClr val="bg1"/>
                </a:solidFill>
              </a:rPr>
              <a:t>State Public Health Agencies</a:t>
            </a:r>
          </a:p>
        </p:txBody>
      </p:sp>
      <p:sp>
        <p:nvSpPr>
          <p:cNvPr id="10" name="TextBox 9">
            <a:extLst>
              <a:ext uri="{FF2B5EF4-FFF2-40B4-BE49-F238E27FC236}">
                <a16:creationId xmlns:a16="http://schemas.microsoft.com/office/drawing/2014/main" id="{1C1820D4-9BC1-A91C-AA65-9C856AFAE2B0}"/>
              </a:ext>
            </a:extLst>
          </p:cNvPr>
          <p:cNvSpPr txBox="1"/>
          <p:nvPr/>
        </p:nvSpPr>
        <p:spPr>
          <a:xfrm>
            <a:off x="4883727" y="3244334"/>
            <a:ext cx="6533306" cy="369332"/>
          </a:xfrm>
          <a:prstGeom prst="rect">
            <a:avLst/>
          </a:prstGeom>
          <a:noFill/>
        </p:spPr>
        <p:txBody>
          <a:bodyPr wrap="square" rtlCol="0">
            <a:spAutoFit/>
          </a:bodyPr>
          <a:lstStyle/>
          <a:p>
            <a:pPr lvl="0"/>
            <a:r>
              <a:rPr lang="en-US" sz="1800" dirty="0">
                <a:solidFill>
                  <a:schemeClr val="bg1"/>
                </a:solidFill>
              </a:rPr>
              <a:t>Dr. </a:t>
            </a:r>
            <a:r>
              <a:rPr lang="en-US" sz="1800" dirty="0" err="1">
                <a:solidFill>
                  <a:schemeClr val="bg1"/>
                </a:solidFill>
              </a:rPr>
              <a:t>Ciafaloni</a:t>
            </a:r>
            <a:r>
              <a:rPr lang="en-US" sz="1800" dirty="0">
                <a:solidFill>
                  <a:schemeClr val="bg1"/>
                </a:solidFill>
              </a:rPr>
              <a:t> &amp; 5 clinical sites will implement tools. </a:t>
            </a:r>
          </a:p>
        </p:txBody>
      </p:sp>
      <p:sp>
        <p:nvSpPr>
          <p:cNvPr id="11" name="TextBox 10">
            <a:extLst>
              <a:ext uri="{FF2B5EF4-FFF2-40B4-BE49-F238E27FC236}">
                <a16:creationId xmlns:a16="http://schemas.microsoft.com/office/drawing/2014/main" id="{ECB4BE30-B7AC-0AE7-4F40-2DFACFA6C49F}"/>
              </a:ext>
            </a:extLst>
          </p:cNvPr>
          <p:cNvSpPr txBox="1"/>
          <p:nvPr/>
        </p:nvSpPr>
        <p:spPr>
          <a:xfrm>
            <a:off x="4450838" y="2094788"/>
            <a:ext cx="5138066" cy="646331"/>
          </a:xfrm>
          <a:prstGeom prst="rect">
            <a:avLst/>
          </a:prstGeom>
          <a:noFill/>
        </p:spPr>
        <p:txBody>
          <a:bodyPr wrap="square" rtlCol="0">
            <a:spAutoFit/>
          </a:bodyPr>
          <a:lstStyle/>
          <a:p>
            <a:pPr lvl="0"/>
            <a:r>
              <a:rPr lang="en-US" sz="1800" dirty="0">
                <a:solidFill>
                  <a:schemeClr val="bg1"/>
                </a:solidFill>
              </a:rPr>
              <a:t>Genetic Alliance and </a:t>
            </a:r>
            <a:r>
              <a:rPr lang="en-US" sz="1800" dirty="0" err="1">
                <a:solidFill>
                  <a:schemeClr val="bg1"/>
                </a:solidFill>
              </a:rPr>
              <a:t>LunaDNA</a:t>
            </a:r>
            <a:r>
              <a:rPr lang="en-US" sz="1800" dirty="0">
                <a:solidFill>
                  <a:schemeClr val="bg1"/>
                </a:solidFill>
              </a:rPr>
              <a:t> will lead an effort to Identify and Prioritize Surrogate Measures of Success</a:t>
            </a:r>
          </a:p>
        </p:txBody>
      </p:sp>
    </p:spTree>
    <p:extLst>
      <p:ext uri="{BB962C8B-B14F-4D97-AF65-F5344CB8AC3E}">
        <p14:creationId xmlns:p14="http://schemas.microsoft.com/office/powerpoint/2010/main" val="329330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C4964-0603-D24D-B061-7458DD60DC2B}"/>
              </a:ext>
            </a:extLst>
          </p:cNvPr>
          <p:cNvSpPr>
            <a:spLocks noGrp="1"/>
          </p:cNvSpPr>
          <p:nvPr>
            <p:ph type="title"/>
          </p:nvPr>
        </p:nvSpPr>
        <p:spPr>
          <a:xfrm>
            <a:off x="473086" y="319686"/>
            <a:ext cx="10515600" cy="689974"/>
          </a:xfrm>
          <a:solidFill>
            <a:schemeClr val="bg1"/>
          </a:solidFill>
        </p:spPr>
        <p:txBody>
          <a:bodyPr>
            <a:normAutofit fontScale="90000"/>
          </a:bodyPr>
          <a:lstStyle/>
          <a:p>
            <a:r>
              <a:rPr lang="en-US" b="1" dirty="0">
                <a:latin typeface="+mn-lt"/>
              </a:rPr>
              <a:t>Tools and Key Features That Will Be Developed</a:t>
            </a:r>
          </a:p>
        </p:txBody>
      </p:sp>
      <p:graphicFrame>
        <p:nvGraphicFramePr>
          <p:cNvPr id="6" name="Diagram 5">
            <a:extLst>
              <a:ext uri="{FF2B5EF4-FFF2-40B4-BE49-F238E27FC236}">
                <a16:creationId xmlns:a16="http://schemas.microsoft.com/office/drawing/2014/main" id="{9C4173F5-BDEE-1245-B2C5-F0BA255FBDDF}"/>
              </a:ext>
            </a:extLst>
          </p:cNvPr>
          <p:cNvGraphicFramePr/>
          <p:nvPr>
            <p:extLst>
              <p:ext uri="{D42A27DB-BD31-4B8C-83A1-F6EECF244321}">
                <p14:modId xmlns:p14="http://schemas.microsoft.com/office/powerpoint/2010/main" val="2288137769"/>
              </p:ext>
            </p:extLst>
          </p:nvPr>
        </p:nvGraphicFramePr>
        <p:xfrm>
          <a:off x="904552" y="1488758"/>
          <a:ext cx="10382896" cy="432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21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C4964-0603-D24D-B061-7458DD60DC2B}"/>
              </a:ext>
            </a:extLst>
          </p:cNvPr>
          <p:cNvSpPr>
            <a:spLocks noGrp="1"/>
          </p:cNvSpPr>
          <p:nvPr>
            <p:ph type="title"/>
          </p:nvPr>
        </p:nvSpPr>
        <p:spPr>
          <a:xfrm>
            <a:off x="460993" y="99181"/>
            <a:ext cx="10515600" cy="689974"/>
          </a:xfrm>
          <a:solidFill>
            <a:schemeClr val="bg1"/>
          </a:solidFill>
        </p:spPr>
        <p:txBody>
          <a:bodyPr>
            <a:normAutofit fontScale="90000"/>
          </a:bodyPr>
          <a:lstStyle/>
          <a:p>
            <a:r>
              <a:rPr lang="en-US" b="1" dirty="0">
                <a:latin typeface="+mn-lt"/>
              </a:rPr>
              <a:t>LTFU-Cares</a:t>
            </a:r>
          </a:p>
        </p:txBody>
      </p:sp>
      <p:sp>
        <p:nvSpPr>
          <p:cNvPr id="10" name="Content Placeholder 2">
            <a:extLst>
              <a:ext uri="{FF2B5EF4-FFF2-40B4-BE49-F238E27FC236}">
                <a16:creationId xmlns:a16="http://schemas.microsoft.com/office/drawing/2014/main" id="{85110089-D45D-4540-A798-EAD3F8ABF768}"/>
              </a:ext>
            </a:extLst>
          </p:cNvPr>
          <p:cNvSpPr txBox="1">
            <a:spLocks/>
          </p:cNvSpPr>
          <p:nvPr/>
        </p:nvSpPr>
        <p:spPr>
          <a:xfrm>
            <a:off x="664538" y="992746"/>
            <a:ext cx="6735707" cy="4872508"/>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t>Disease-specific question and answers </a:t>
            </a:r>
          </a:p>
          <a:p>
            <a:pPr lvl="1">
              <a:lnSpc>
                <a:spcPct val="120000"/>
              </a:lnSpc>
            </a:pPr>
            <a:r>
              <a:rPr lang="en-US" sz="2000" dirty="0"/>
              <a:t>Patient and family perspectives</a:t>
            </a:r>
          </a:p>
          <a:p>
            <a:pPr lvl="1">
              <a:lnSpc>
                <a:spcPct val="120000"/>
              </a:lnSpc>
            </a:pPr>
            <a:r>
              <a:rPr lang="en-US" sz="2000" dirty="0"/>
              <a:t>Clinician perspectives</a:t>
            </a:r>
          </a:p>
          <a:p>
            <a:pPr>
              <a:lnSpc>
                <a:spcPct val="120000"/>
              </a:lnSpc>
            </a:pPr>
            <a:r>
              <a:rPr lang="en-US" sz="2400" dirty="0"/>
              <a:t>Includes recommended therapies, interventions, and management approaches for each state of life and disease</a:t>
            </a:r>
          </a:p>
          <a:p>
            <a:pPr>
              <a:lnSpc>
                <a:spcPct val="120000"/>
              </a:lnSpc>
            </a:pPr>
            <a:r>
              <a:rPr lang="en-US" sz="2400" dirty="0"/>
              <a:t>Data Collection by state public health agencies, clinicians, and families to enroll, track, and report on newborns and children with NBS condition.</a:t>
            </a:r>
          </a:p>
        </p:txBody>
      </p:sp>
      <p:graphicFrame>
        <p:nvGraphicFramePr>
          <p:cNvPr id="4" name="Diagram 3">
            <a:extLst>
              <a:ext uri="{FF2B5EF4-FFF2-40B4-BE49-F238E27FC236}">
                <a16:creationId xmlns:a16="http://schemas.microsoft.com/office/drawing/2014/main" id="{3BB6D311-6F15-7940-9F69-7A9C635C48A6}"/>
              </a:ext>
            </a:extLst>
          </p:cNvPr>
          <p:cNvGraphicFramePr/>
          <p:nvPr>
            <p:extLst>
              <p:ext uri="{D42A27DB-BD31-4B8C-83A1-F6EECF244321}">
                <p14:modId xmlns:p14="http://schemas.microsoft.com/office/powerpoint/2010/main" val="3851294638"/>
              </p:ext>
            </p:extLst>
          </p:nvPr>
        </p:nvGraphicFramePr>
        <p:xfrm>
          <a:off x="7672106" y="-732933"/>
          <a:ext cx="4058901" cy="583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48B7B28-B43B-434D-A741-3E1555AAF1B6}"/>
              </a:ext>
            </a:extLst>
          </p:cNvPr>
          <p:cNvSpPr/>
          <p:nvPr/>
        </p:nvSpPr>
        <p:spPr>
          <a:xfrm>
            <a:off x="8470963" y="4117120"/>
            <a:ext cx="2505630" cy="564491"/>
          </a:xfrm>
          <a:prstGeom prst="rect">
            <a:avLst/>
          </a:prstGeom>
          <a:solidFill>
            <a:srgbClr val="4045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LunaDNA</a:t>
            </a:r>
            <a:endParaRPr lang="en-US" dirty="0"/>
          </a:p>
        </p:txBody>
      </p:sp>
      <p:sp>
        <p:nvSpPr>
          <p:cNvPr id="8" name="Rectangle 7">
            <a:extLst>
              <a:ext uri="{FF2B5EF4-FFF2-40B4-BE49-F238E27FC236}">
                <a16:creationId xmlns:a16="http://schemas.microsoft.com/office/drawing/2014/main" id="{9C51AA91-4B60-244E-B745-EC4EBAC7C5B6}"/>
              </a:ext>
            </a:extLst>
          </p:cNvPr>
          <p:cNvSpPr/>
          <p:nvPr/>
        </p:nvSpPr>
        <p:spPr>
          <a:xfrm>
            <a:off x="8470963" y="4815423"/>
            <a:ext cx="2505630" cy="564491"/>
          </a:xfrm>
          <a:prstGeom prst="rect">
            <a:avLst/>
          </a:prstGeom>
          <a:solidFill>
            <a:srgbClr val="4045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List of CDEs </a:t>
            </a:r>
          </a:p>
        </p:txBody>
      </p:sp>
    </p:spTree>
    <p:extLst>
      <p:ext uri="{BB962C8B-B14F-4D97-AF65-F5344CB8AC3E}">
        <p14:creationId xmlns:p14="http://schemas.microsoft.com/office/powerpoint/2010/main" val="326299297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046BA"/>
      </a:dk2>
      <a:lt2>
        <a:srgbClr val="E7E6E6"/>
      </a:lt2>
      <a:accent1>
        <a:srgbClr val="5A63FF"/>
      </a:accent1>
      <a:accent2>
        <a:srgbClr val="E5F8FF"/>
      </a:accent2>
      <a:accent3>
        <a:srgbClr val="F6FFF3"/>
      </a:accent3>
      <a:accent4>
        <a:srgbClr val="000000"/>
      </a:accent4>
      <a:accent5>
        <a:srgbClr val="F6FFF3"/>
      </a:accent5>
      <a:accent6>
        <a:srgbClr val="000000"/>
      </a:accent6>
      <a:hlink>
        <a:srgbClr val="4046BA"/>
      </a:hlink>
      <a:folHlink>
        <a:srgbClr val="404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FU Slide Presentation Template for Use " id="{75943F97-0821-1F49-B95C-6721C5BCBF6F}" vid="{7177F48F-7A13-5547-9522-B23A940981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4185</TotalTime>
  <Words>1630</Words>
  <Application>Microsoft Office PowerPoint</Application>
  <PresentationFormat>Widescreen</PresentationFormat>
  <Paragraphs>284</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Helvetica</vt:lpstr>
      <vt:lpstr>Office Theme</vt:lpstr>
      <vt:lpstr>Putting Families First:  Innovative Approaches of Long-Term Follow-Up Cares and Check Initiative   (LTFU-Cares &amp; Check)</vt:lpstr>
      <vt:lpstr>Disclosures</vt:lpstr>
      <vt:lpstr>PowerPoint Presentation</vt:lpstr>
      <vt:lpstr>PowerPoint Presentation</vt:lpstr>
      <vt:lpstr>PowerPoint Presentation</vt:lpstr>
      <vt:lpstr>PowerPoint Presentation</vt:lpstr>
      <vt:lpstr>LTFU-Cares and LTFU-Check Initiative </vt:lpstr>
      <vt:lpstr>Tools and Key Features That Will Be Developed</vt:lpstr>
      <vt:lpstr>LTFU-Cares</vt:lpstr>
      <vt:lpstr>LTFU-Check</vt:lpstr>
      <vt:lpstr>LTFU-Cares Dashboard</vt:lpstr>
      <vt:lpstr>Engaging Patients, Families, &amp; Advocacy Organizations</vt:lpstr>
      <vt:lpstr>Methods</vt:lpstr>
      <vt:lpstr>100 Themes Important to SMA Families about LTFU</vt:lpstr>
      <vt:lpstr>Preliminary Results: Example</vt:lpstr>
      <vt:lpstr>Next Steps</vt:lpstr>
      <vt:lpstr>Project Website  Disseminate the data on our new website: https://longtermfollowupnbs.org</vt:lpstr>
      <vt:lpstr>Acknowledgment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 Chan</dc:creator>
  <cp:lastModifiedBy>Jennifer Taylor</cp:lastModifiedBy>
  <cp:revision>20</cp:revision>
  <dcterms:created xsi:type="dcterms:W3CDTF">2022-10-11T18:36:59Z</dcterms:created>
  <dcterms:modified xsi:type="dcterms:W3CDTF">2022-10-17T20:57:09Z</dcterms:modified>
</cp:coreProperties>
</file>